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73" r:id="rId18"/>
    <p:sldId id="274" r:id="rId19"/>
    <p:sldId id="275" r:id="rId20"/>
    <p:sldId id="276" r:id="rId21"/>
    <p:sldId id="277" r:id="rId22"/>
    <p:sldId id="27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Начало" id="{7C5C388C-0149-4C5B-8CFD-47A5D90007F1}">
          <p14:sldIdLst>
            <p14:sldId id="256"/>
          </p14:sldIdLst>
        </p14:section>
        <p14:section name="Никонова" id="{A1044ABB-BB26-4E33-A842-69884DEE192C}">
          <p14:sldIdLst>
            <p14:sldId id="257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Седова" id="{4A298E37-AB4C-475B-A572-FB2A11E08C61}">
          <p14:sldIdLst>
            <p14:sldId id="273"/>
            <p14:sldId id="274"/>
            <p14:sldId id="275"/>
            <p14:sldId id="276"/>
            <p14:sldId id="277"/>
          </p14:sldIdLst>
        </p14:section>
        <p14:section name="Бикбулатова" id="{B960C552-F477-477F-A47E-83E595813796}">
          <p14:sldIdLst>
            <p14:sldId id="27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  <p14:section name="Файзуллин" id="{087DBF5E-A580-4B6E-B788-2405B86CEC5D}">
          <p14:sldIdLst/>
        </p14:section>
        <p14:section name="Кудашева" id="{CBCFFE9D-8F70-4453-95C3-EA3BCED9B496}">
          <p14:sldIdLst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  <p14:section name="Концовка" id="{1D383404-2937-44A6-8363-74140B15BB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E40"/>
    <a:srgbClr val="5A2781"/>
    <a:srgbClr val="F9F9F9"/>
    <a:srgbClr val="FFFF15"/>
    <a:srgbClr val="CFF200"/>
    <a:srgbClr val="FF8AA7"/>
    <a:srgbClr val="25A499"/>
    <a:srgbClr val="F5511E"/>
    <a:srgbClr val="580000"/>
    <a:srgbClr val="4D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5" autoAdjust="0"/>
    <p:restoredTop sz="97486" autoAdjust="0"/>
  </p:normalViewPr>
  <p:slideViewPr>
    <p:cSldViewPr>
      <p:cViewPr varScale="1">
        <p:scale>
          <a:sx n="96" d="100"/>
          <a:sy n="96" d="100"/>
        </p:scale>
        <p:origin x="-55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839" cy="496412"/>
          </a:xfrm>
          <a:prstGeom prst="rect">
            <a:avLst/>
          </a:prstGeom>
        </p:spPr>
        <p:txBody>
          <a:bodyPr vert="horz" lIns="90969" tIns="45484" rIns="90969" bIns="454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4" y="0"/>
            <a:ext cx="2945839" cy="496412"/>
          </a:xfrm>
          <a:prstGeom prst="rect">
            <a:avLst/>
          </a:prstGeom>
        </p:spPr>
        <p:txBody>
          <a:bodyPr vert="horz" lIns="90969" tIns="45484" rIns="90969" bIns="454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09.10.2019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9516"/>
            <a:ext cx="2945839" cy="496412"/>
          </a:xfrm>
          <a:prstGeom prst="rect">
            <a:avLst/>
          </a:prstGeom>
        </p:spPr>
        <p:txBody>
          <a:bodyPr vert="horz" lIns="90969" tIns="45484" rIns="90969" bIns="454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4" y="9429516"/>
            <a:ext cx="2945839" cy="496412"/>
          </a:xfrm>
          <a:prstGeom prst="rect">
            <a:avLst/>
          </a:prstGeom>
        </p:spPr>
        <p:txBody>
          <a:bodyPr vert="horz" lIns="90969" tIns="45484" rIns="90969" bIns="454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9" tIns="45484" rIns="90969" bIns="454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4" y="0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9" tIns="45484" rIns="90969" bIns="454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09.10.2019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911"/>
            <a:ext cx="5438140" cy="446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9" tIns="45484" rIns="90969" bIns="45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516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9" tIns="45484" rIns="90969" bIns="454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4" y="9429516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9" tIns="45484" rIns="90969" bIns="454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A44AA833F09AB059496BEA460F1935E4BC5C6CCB1ACE99159C71BB3BBF9701D0714F6B0D2C8BC84A8444F341F9661746E7FC7277DC21E1FI2W4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A44AA833F09AB059496BEA460F1935E4BC5C6CCB1ACE99159C71BB3BBF9701D0714F6B0D2C8BC84A8444F341F9661746E7FC7277DC21E1FI2W4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A44AA833F09AB059496BEA460F1935E4BC5C6CCB1ACE99159C71BB3BBF9701D0714F6B0D2C8BC84A8444F341F9661746E7FC7277DC21E1FI2W4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A44AA833F09AB059496BEA460F1935E4BC5C6CCB1ACE99159C71BB3BBF9701D0714F6B0D2C8BC84A8444F341F9661746E7FC7277DC21E1FI2W4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A44AA833F09AB059496BEA460F1935E4BC5C6CCB1ACE99159C71BB3BBF9701D0714F6B0D2C8BC84A8444F341F9661746E7FC7277DC21E1FI2W4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A44AA833F09AB059496BEA460F1935E4BC5C6CCB1ACE99159C71BB3BBF9701D0714F6B0D2C8BC84A8444F341F9661746E7FC7277DC21E1FI2W4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Рамки</a:t>
            </a:r>
            <a:r>
              <a:rPr lang="ru-RU" baseline="0" dirty="0" smtClean="0"/>
              <a:t> добавить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нарушение установленных законодательством Российской Федерации о КС в сфере закупок товаров, работ, услуг для обеспечения государственных (муниципальных) нужд требований к планированию, обоснованию закупок товаров, работ, услуг для обеспечения государственных (муниципальных) нужд, а также требований к изменению, расторжению государственного (муниципального) контракта;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9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/>
            <a:r>
              <a:rPr lang="ru-RU" dirty="0"/>
              <a:t>Нарушение требований к бюджетному (бухгалтерскому) учету, повлекшее представление бюджетной или бухгалтерской (финансовой) отчетности, содержащей незначительное искажение показателей бюджетной или бухгалтерской (финансовой) отчетности, либо нарушение </a:t>
            </a:r>
            <a:r>
              <a:rPr lang="ru-RU" dirty="0">
                <a:hlinkClick r:id="rId3"/>
              </a:rPr>
              <a:t>порядка составления (формирования) консолидированной бухгалтерской (финансовой) отчетности, повлекшее незначительное искажение показателей этой отчетности или не повлекшее искажения показателей этой отчетности, 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/>
            <a:r>
              <a:rPr lang="ru-RU" dirty="0"/>
              <a:t>Нарушение требований к бюджетному (бухгалтерскому) учету, повлекшее представление бюджетной или бухгалтерской (финансовой) отчетности, содержащей незначительное искажение показателей бюджетной или бухгалтерской (финансовой) отчетности, либо нарушение </a:t>
            </a:r>
            <a:r>
              <a:rPr lang="ru-RU" dirty="0">
                <a:hlinkClick r:id="rId3"/>
              </a:rPr>
              <a:t>порядка составления (формирования) консолидированной бухгалтерской (финансовой) отчетности, повлекшее незначительное искажение показателей этой отчетности или не повлекшее искажения показателей этой отчетности, 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/>
            <a:r>
              <a:rPr lang="ru-RU" dirty="0"/>
              <a:t>Нарушение требований к бюджетному (бухгалтерскому) учету, повлекшее представление бюджетной или бухгалтерской (финансовой) отчетности, содержащей незначительное искажение показателей бюджетной или бухгалтерской (финансовой) отчетности, либо нарушение </a:t>
            </a:r>
            <a:r>
              <a:rPr lang="ru-RU" dirty="0">
                <a:hlinkClick r:id="rId3"/>
              </a:rPr>
              <a:t>порядка составления (формирования) консолидированной бухгалтерской (финансовой) отчетности, повлекшее незначительное искажение показателей этой отчетности или не повлекшее искажения показателей этой отчетности, 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2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/>
            <a:r>
              <a:rPr lang="ru-RU" dirty="0"/>
              <a:t>Нарушение требований к бюджетному (бухгалтерскому) учету, повлекшее представление бюджетной или бухгалтерской (финансовой) отчетности, содержащей незначительное искажение показателей бюджетной или бухгалтерской (финансовой) отчетности, либо нарушение </a:t>
            </a:r>
            <a:r>
              <a:rPr lang="ru-RU" dirty="0">
                <a:hlinkClick r:id="rId3"/>
              </a:rPr>
              <a:t>порядка составления (формирования) консолидированной бухгалтерской (финансовой) отчетности, повлекшее незначительное искажение показателей этой отчетности или не повлекшее искажения показателей этой отчетности, 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/>
            <a:r>
              <a:rPr lang="ru-RU" dirty="0"/>
              <a:t>Нарушение требований к бюджетному (бухгалтерскому) учету, повлекшее представление бюджетной или бухгалтерской (финансовой) отчетности, содержащей незначительное искажение показателей бюджетной или бухгалтерской (финансовой) отчетности, либо нарушение </a:t>
            </a:r>
            <a:r>
              <a:rPr lang="ru-RU" dirty="0">
                <a:hlinkClick r:id="rId3"/>
              </a:rPr>
              <a:t>порядка составления (формирования) консолидированной бухгалтерской (финансовой) отчетности, повлекшее незначительное искажение показателей этой отчетности или не повлекшее искажения показателей этой отчетности, 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/>
            <a:r>
              <a:rPr lang="ru-RU" dirty="0"/>
              <a:t>Нарушение требований к бюджетному (бухгалтерскому) учету, повлекшее представление бюджетной или бухгалтерской (финансовой) отчетности, содержащей незначительное искажение показателей бюджетной или бухгалтерской (финансовой) отчетности, либо нарушение </a:t>
            </a:r>
            <a:r>
              <a:rPr lang="ru-RU" dirty="0">
                <a:hlinkClick r:id="rId3"/>
              </a:rPr>
              <a:t>порядка составления (формирования) консолидированной бухгалтерской (финансовой) отчетности, повлекшее незначительное искажение показателей этой отчетности или не повлекшее искажения показателей этой отчетности, 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Птички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2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цвета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2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цвета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0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9F4C-9636-45D3-854D-246C179DB41D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9B2C-D93D-4D3B-A1E3-2895E2BBA1B6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6A46-C412-442C-84FB-464058F77DDD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9BB3-4CFD-4619-9EC3-6C0BDBEC2518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6B64-CB16-466A-B8E7-66D69595713B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4BF8-52E6-4691-B508-45FD7817B787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D6CE-7AD1-4ACF-88A1-AD602BC6E298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F80F-B8AF-492E-999C-3D8C372C0300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F6CE-AE24-4A5D-B702-8DF3A94F5A31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F14A-9E76-4A58-8131-C325A5079F5A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7F58-8AEB-4E19-83B4-CDDCF4EB2E1A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hidden"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2C2B9DE-3A39-452F-9971-740C5594A2DE}" type="datetime1">
              <a:rPr lang="ru-RU" smtClean="0"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14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ФИНАНСОВ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26961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Семинар-конференция </a:t>
            </a:r>
          </a:p>
          <a:p>
            <a:pPr algn="ctr"/>
            <a:endParaRPr lang="ru-RU" sz="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«Новации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основные направления развития контроля за использованием бюджетных средств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рамках заседания Рабочей группы по вопросам совершенствования внутреннего муниципального финансового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контроля 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27 сентября 2019 года 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496" y="726427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76200" stA="25000" endPos="46000" dir="5400000" sy="-100000" algn="bl" rotWithShape="0"/>
                </a:effectLst>
              </a:rPr>
              <a:t>Субъект регулирования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76200" stA="25000" endPos="46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64852" y="726427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76200" stA="25000" endPos="46000" dir="5400000" sy="-100000" algn="bl" rotWithShape="0"/>
                </a:effectLst>
              </a:rPr>
              <a:t>Закон №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76200" stA="25000" endPos="46000" dir="5400000" sy="-100000" algn="bl" rotWithShape="0"/>
                </a:effectLst>
              </a:rPr>
              <a:t>199-ФЗ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76200" stA="25000" endPos="46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365994"/>
            <a:ext cx="9144000" cy="1347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1095585"/>
            <a:ext cx="9144000" cy="1270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3713608"/>
            <a:ext cx="9144000" cy="1429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35896" y="1095585"/>
            <a:ext cx="5508104" cy="12704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635896" y="3713608"/>
            <a:ext cx="5508104" cy="14298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2365994"/>
            <a:ext cx="5508104" cy="1347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619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СТАНДАРТИЗАЦИЯ КОНТРОЛЬНОЙ ДЕЯТЕЛЬНОСТИ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3713608"/>
            <a:ext cx="3851920" cy="1429892"/>
          </a:xfrm>
          <a:prstGeom prst="homePlate">
            <a:avLst>
              <a:gd name="adj" fmla="val 1530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0" y="1095584"/>
            <a:ext cx="3851920" cy="1270409"/>
          </a:xfrm>
          <a:prstGeom prst="homePlate">
            <a:avLst>
              <a:gd name="adj" fmla="val 1680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47" y="1275606"/>
            <a:ext cx="9052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48" y="3975906"/>
            <a:ext cx="788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ятиугольник 26"/>
          <p:cNvSpPr/>
          <p:nvPr/>
        </p:nvSpPr>
        <p:spPr>
          <a:xfrm>
            <a:off x="0" y="2365994"/>
            <a:ext cx="3851920" cy="1347614"/>
          </a:xfrm>
          <a:prstGeom prst="homePlate">
            <a:avLst>
              <a:gd name="adj" fmla="val 1580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2804" y="1527594"/>
            <a:ext cx="21930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Правительство РФ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82804" y="2859782"/>
            <a:ext cx="21930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Минфин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2804" y="4227934"/>
            <a:ext cx="21930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Органы ВГ(М)ФК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44814" y="1424735"/>
            <a:ext cx="5199186" cy="612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ФЕДЕРАЛЬНЫЕ СТАНДАРТЫ ВНУТРЕННЕГО Г(М)ФК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44814" y="2688797"/>
            <a:ext cx="5199186" cy="702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МЕТОДИКИ (ПОРЯДКИ) ПО ОТДЕЛЬНЫМ ВОПРОСАМ ГФК (</a:t>
            </a:r>
            <a:r>
              <a:rPr lang="ru-RU" i="1" dirty="0">
                <a:solidFill>
                  <a:schemeClr val="tx2"/>
                </a:solidFill>
              </a:rPr>
              <a:t>РАСЧЕТ СУММ НАРУШЕНИЙ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44814" y="3930891"/>
            <a:ext cx="5199186" cy="95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ВЕДОМСТВЕННЫЕ СТАНДАРТЫ КОНТРОЛЯ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i="1" dirty="0" smtClean="0">
                <a:solidFill>
                  <a:schemeClr val="tx2"/>
                </a:solidFill>
              </a:rPr>
              <a:t>ПРАВО В СЛУЧАЯХ, ПРЕДУСМОТРЕННЫХ ФЕДЕРАЛЬНЫМИ СТАНДАРТАМИ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минфин рф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76" y="2607801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04865"/>
              </p:ext>
            </p:extLst>
          </p:nvPr>
        </p:nvGraphicFramePr>
        <p:xfrm>
          <a:off x="0" y="732989"/>
          <a:ext cx="9143998" cy="44818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11560"/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9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проекта федерального стандарта ВГ(М)ФК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Вступление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 силу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«Принципы организации внутреннего государственного (муниципального) финансового контроля»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01.07.2020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33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«Планирование контрольной деятельности»</a:t>
                      </a: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(определяет основы риск-ориентированного планирования контрольной деятельности органа ВГ(М)ФК)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01.01.2021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1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«Права и обязанности»</a:t>
                      </a:r>
                    </a:p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(определяет права и обязанности контролеров и объектов контроля при осуществлении внутреннего Г(М)ФК)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01.07.2020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5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«Проведение контрольного мероприятия»</a:t>
                      </a: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(определяет виды и  характер контрольных действий в ходе КМ, а также формат актов проверок, заключений по результатам обследований)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01.07.2020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7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«Досудебное обжалование»</a:t>
                      </a:r>
                    </a:p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(определяет случаи представления жалоб, требования к их содержанию и составлению, сроки их рассмотрения)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01.07.2020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81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«Реализация результатов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контрольного мероприятия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»</a:t>
                      </a:r>
                    </a:p>
                    <a:p>
                      <a:pPr marL="0" marR="0" lvl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(определяет процедуры рассмотрения актов проверок, формат представлений, предписаний, уведомлений, общие требования к структуре классификатора нарушений)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+mj-lt"/>
                        </a:rPr>
                        <a:t>01.07.2020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41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РАЗРАБОТКИ ФЕДЕРАЛЬНЫХ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СТАНДАРТОВ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ВГ(М)ФК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УТОЧНЕНИЕ СОДЕРЖАНИЯ ПРЕДСТАВЛЕНИЙ И ПРЕДПИСАНИЙ ОРГАНОВ ВГ(М)ФК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1286872"/>
            <a:ext cx="6876256" cy="140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142F50"/>
                </a:solidFill>
              </a:rPr>
              <a:t>Представление</a:t>
            </a:r>
            <a:r>
              <a:rPr lang="ru-RU" sz="2400" dirty="0" smtClean="0">
                <a:solidFill>
                  <a:srgbClr val="142F50"/>
                </a:solidFill>
              </a:rPr>
              <a:t> и </a:t>
            </a:r>
            <a:r>
              <a:rPr lang="ru-RU" sz="2400" b="1" dirty="0" smtClean="0">
                <a:solidFill>
                  <a:srgbClr val="142F50"/>
                </a:solidFill>
              </a:rPr>
              <a:t>предписание</a:t>
            </a:r>
            <a:r>
              <a:rPr lang="ru-RU" sz="2400" dirty="0" smtClean="0">
                <a:solidFill>
                  <a:srgbClr val="142F50"/>
                </a:solidFill>
              </a:rPr>
              <a:t> органа ВГ(М)ФК </a:t>
            </a:r>
            <a:br>
              <a:rPr lang="ru-RU" sz="2400" dirty="0" smtClean="0">
                <a:solidFill>
                  <a:srgbClr val="142F50"/>
                </a:solidFill>
              </a:rPr>
            </a:br>
            <a:r>
              <a:rPr lang="ru-RU" sz="2400" dirty="0" smtClean="0">
                <a:solidFill>
                  <a:srgbClr val="142F50"/>
                </a:solidFill>
              </a:rPr>
              <a:t>имеют схожее содержание, в том числе требования по возврату средств в бюджет</a:t>
            </a:r>
            <a:endParaRPr lang="ru-RU" sz="2400" dirty="0">
              <a:solidFill>
                <a:srgbClr val="142F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219822"/>
            <a:ext cx="687625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213">
              <a:spcAft>
                <a:spcPts val="600"/>
              </a:spcAft>
            </a:pPr>
            <a:r>
              <a:rPr lang="ru-RU" sz="2400" dirty="0" smtClean="0">
                <a:solidFill>
                  <a:srgbClr val="142F50"/>
                </a:solidFill>
              </a:rPr>
              <a:t>Разные цели и содержание: </a:t>
            </a:r>
          </a:p>
          <a:p>
            <a:pPr marL="176213">
              <a:spcAft>
                <a:spcPts val="600"/>
              </a:spcAft>
            </a:pPr>
            <a:r>
              <a:rPr lang="ru-RU" sz="2400" b="1" dirty="0" smtClean="0">
                <a:solidFill>
                  <a:srgbClr val="142F50"/>
                </a:solidFill>
              </a:rPr>
              <a:t>Представление</a:t>
            </a:r>
            <a:r>
              <a:rPr lang="ru-RU" sz="2400" dirty="0" smtClean="0">
                <a:solidFill>
                  <a:srgbClr val="142F50"/>
                </a:solidFill>
              </a:rPr>
              <a:t> – об устранении бюджетного нарушения и (или) его причин и условий;</a:t>
            </a:r>
          </a:p>
          <a:p>
            <a:pPr marL="176213">
              <a:spcAft>
                <a:spcPts val="600"/>
              </a:spcAft>
            </a:pPr>
            <a:r>
              <a:rPr lang="ru-RU" sz="2400" b="1" dirty="0" smtClean="0">
                <a:solidFill>
                  <a:srgbClr val="142F50"/>
                </a:solidFill>
              </a:rPr>
              <a:t>Предписание</a:t>
            </a:r>
            <a:r>
              <a:rPr lang="ru-RU" sz="2400" dirty="0" smtClean="0">
                <a:solidFill>
                  <a:srgbClr val="142F50"/>
                </a:solidFill>
              </a:rPr>
              <a:t> – о возмещении ущерба</a:t>
            </a:r>
            <a:endParaRPr lang="ru-RU" sz="2400" dirty="0">
              <a:solidFill>
                <a:srgbClr val="142F5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2696602"/>
            <a:ext cx="9144000" cy="0"/>
          </a:xfrm>
          <a:prstGeom prst="line">
            <a:avLst/>
          </a:prstGeom>
          <a:ln w="47625" cap="rnd">
            <a:solidFill>
              <a:schemeClr val="accent1"/>
            </a:solidFill>
            <a:prstDash val="sysDot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Загнутый угол 3"/>
          <p:cNvSpPr/>
          <p:nvPr/>
        </p:nvSpPr>
        <p:spPr>
          <a:xfrm rot="10800000">
            <a:off x="539552" y="3094810"/>
            <a:ext cx="1152128" cy="1593980"/>
          </a:xfrm>
          <a:prstGeom prst="foldedCorner">
            <a:avLst>
              <a:gd name="adj" fmla="val 4054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094810"/>
            <a:ext cx="1620000" cy="1620000"/>
          </a:xfrm>
          <a:prstGeom prst="rect">
            <a:avLst/>
          </a:prstGeom>
        </p:spPr>
      </p:pic>
      <p:sp>
        <p:nvSpPr>
          <p:cNvPr id="13" name="Загнутый угол 12"/>
          <p:cNvSpPr/>
          <p:nvPr/>
        </p:nvSpPr>
        <p:spPr>
          <a:xfrm rot="10800000">
            <a:off x="7398224" y="929520"/>
            <a:ext cx="1152128" cy="1593980"/>
          </a:xfrm>
          <a:prstGeom prst="foldedCorner">
            <a:avLst>
              <a:gd name="adj" fmla="val 41202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924202"/>
            <a:ext cx="1620000" cy="162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2696602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Стало</a:t>
            </a:r>
            <a:endParaRPr lang="ru-RU" sz="3200" b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77155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Было</a:t>
            </a:r>
            <a:endParaRPr lang="ru-RU" sz="2800" b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14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ЧАСТИ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ПРИМЕНЕНИЯ БЮДЖЕТНЫХ МЕР ПРИНУЖДЕНИЯ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5273">
            <a:off x="3246187" y="986385"/>
            <a:ext cx="2858276" cy="3475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Соединительная линия уступом 24"/>
          <p:cNvCxnSpPr>
            <a:stCxn id="13" idx="2"/>
            <a:endCxn id="50" idx="2"/>
          </p:cNvCxnSpPr>
          <p:nvPr/>
        </p:nvCxnSpPr>
        <p:spPr>
          <a:xfrm rot="5400000" flipH="1" flipV="1">
            <a:off x="2283137" y="1549220"/>
            <a:ext cx="529096" cy="2254363"/>
          </a:xfrm>
          <a:prstGeom prst="bentConnector4">
            <a:avLst>
              <a:gd name="adj1" fmla="val -43206"/>
              <a:gd name="adj2" fmla="val 80718"/>
            </a:avLst>
          </a:prstGeom>
          <a:ln w="127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3674867" y="233984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Соединительная линия уступом 39"/>
          <p:cNvCxnSpPr>
            <a:stCxn id="22" idx="0"/>
            <a:endCxn id="59" idx="5"/>
          </p:cNvCxnSpPr>
          <p:nvPr/>
        </p:nvCxnSpPr>
        <p:spPr>
          <a:xfrm rot="16200000" flipV="1">
            <a:off x="5447002" y="1724850"/>
            <a:ext cx="1789763" cy="271785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860032" y="206596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65121" y="1160902"/>
            <a:ext cx="2592576" cy="1005678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rIns="180000" anchor="b">
            <a:noAutofit/>
          </a:bodyPr>
          <a:lstStyle/>
          <a:p>
            <a:pPr lvl="0">
              <a:spcAft>
                <a:spcPts val="18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Оформление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уведомлений о БМП с учетом </a:t>
            </a:r>
            <a:r>
              <a:rPr lang="ru-RU" sz="1400" b="1" dirty="0">
                <a:solidFill>
                  <a:srgbClr val="1F497D"/>
                </a:solidFill>
                <a:latin typeface="Calibri"/>
              </a:rPr>
              <a:t>факта частичного </a:t>
            </a:r>
            <a:r>
              <a:rPr lang="ru-RU" sz="1400" b="1" dirty="0" smtClean="0">
                <a:solidFill>
                  <a:srgbClr val="1F497D"/>
                </a:solidFill>
                <a:latin typeface="Calibri"/>
              </a:rPr>
              <a:t>возмещения</a:t>
            </a:r>
            <a:endParaRPr lang="ru-RU" sz="1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178429" y="882017"/>
            <a:ext cx="557770" cy="557770"/>
          </a:xfrm>
          <a:prstGeom prst="ellipse">
            <a:avLst/>
          </a:prstGeom>
          <a:solidFill>
            <a:srgbClr val="F9F9F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651889"/>
            <a:ext cx="2770016" cy="1289061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Отмена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бюджетной меры принуждения за нарушение условий предоставления межбюджетных трансфертов (</a:t>
            </a:r>
            <a:r>
              <a:rPr lang="ru-RU" sz="1600" i="1" dirty="0">
                <a:solidFill>
                  <a:schemeClr val="tx2"/>
                </a:solidFill>
                <a:latin typeface="+mj-lt"/>
              </a:rPr>
              <a:t>статья 306.8 БК РФ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)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522227" y="1365909"/>
            <a:ext cx="557770" cy="557770"/>
          </a:xfrm>
          <a:prstGeom prst="ellipse">
            <a:avLst/>
          </a:prstGeom>
          <a:solidFill>
            <a:srgbClr val="F9F9F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092" y="1464774"/>
            <a:ext cx="360040" cy="360040"/>
          </a:xfrm>
          <a:prstGeom prst="rect">
            <a:avLst/>
          </a:prstGeom>
          <a:solidFill>
            <a:srgbClr val="F9F9F9"/>
          </a:solidFill>
        </p:spPr>
      </p:pic>
      <p:sp>
        <p:nvSpPr>
          <p:cNvPr id="22" name="Прямоугольник 21"/>
          <p:cNvSpPr/>
          <p:nvPr/>
        </p:nvSpPr>
        <p:spPr>
          <a:xfrm>
            <a:off x="6365121" y="3978657"/>
            <a:ext cx="2671375" cy="955191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2000" tIns="216000" anchor="t">
            <a:noAutofit/>
          </a:bodyPr>
          <a:lstStyle/>
          <a:p>
            <a:pPr lvl="0">
              <a:spcAft>
                <a:spcPts val="1800"/>
              </a:spcAft>
            </a:pPr>
            <a:r>
              <a:rPr lang="ru-RU" sz="1400" b="1" dirty="0" smtClean="0">
                <a:solidFill>
                  <a:srgbClr val="1F497D"/>
                </a:solidFill>
                <a:latin typeface="Calibri"/>
              </a:rPr>
              <a:t>Введение возможности доработки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уведомления о БМП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6086236" y="4616735"/>
            <a:ext cx="557770" cy="557770"/>
            <a:chOff x="6086235" y="4345113"/>
            <a:chExt cx="557770" cy="557770"/>
          </a:xfrm>
          <a:solidFill>
            <a:srgbClr val="F9F9F9"/>
          </a:solidFill>
        </p:grpSpPr>
        <p:sp>
          <p:nvSpPr>
            <p:cNvPr id="71" name="Овал 70"/>
            <p:cNvSpPr/>
            <p:nvPr/>
          </p:nvSpPr>
          <p:spPr>
            <a:xfrm>
              <a:off x="6086235" y="4345113"/>
              <a:ext cx="557770" cy="557770"/>
            </a:xfrm>
            <a:prstGeom prst="ellipse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5120" y="4443998"/>
              <a:ext cx="360000" cy="360000"/>
            </a:xfrm>
            <a:prstGeom prst="rect">
              <a:avLst/>
            </a:prstGeom>
            <a:grpFill/>
          </p:spPr>
        </p:pic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083" y="980902"/>
            <a:ext cx="360000" cy="360000"/>
          </a:xfrm>
          <a:prstGeom prst="rect">
            <a:avLst/>
          </a:prstGeom>
        </p:spPr>
      </p:pic>
      <p:cxnSp>
        <p:nvCxnSpPr>
          <p:cNvPr id="41" name="Соединительная линия уступом 40"/>
          <p:cNvCxnSpPr>
            <a:endCxn id="14" idx="2"/>
          </p:cNvCxnSpPr>
          <p:nvPr/>
        </p:nvCxnSpPr>
        <p:spPr>
          <a:xfrm rot="16200000" flipV="1">
            <a:off x="7222513" y="2605476"/>
            <a:ext cx="917196" cy="3940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Изменение теоретической основы ВФК И ВФА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197" y="850320"/>
            <a:ext cx="8864174" cy="3969945"/>
          </a:xfrm>
          <a:prstGeom prst="rect">
            <a:avLst/>
          </a:prstGeom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31" y="1009227"/>
            <a:ext cx="4336285" cy="3600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7497" y="1023137"/>
            <a:ext cx="4094983" cy="36004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b="1" strike="sngStrike" dirty="0" smtClean="0">
              <a:solidFill>
                <a:srgbClr val="8064A2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b="1" strike="sngStrike" dirty="0">
              <a:solidFill>
                <a:srgbClr val="8064A2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 </a:t>
            </a:r>
            <a:r>
              <a:rPr lang="ru-RU" sz="15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ГАБС и ПБС</a:t>
            </a:r>
            <a:r>
              <a:rPr lang="ru-RU" sz="15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trike="sngStrike" dirty="0" smtClean="0">
                <a:solidFill>
                  <a:srgbClr val="8064A2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trike="sngStrike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ВФК  </a:t>
            </a:r>
          </a:p>
          <a:p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6075" indent="-1616075"/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стандарты ВФА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strike="sngStrike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500" b="1" strike="sngStrike" dirty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ВФК и ВФА (</a:t>
            </a:r>
            <a:r>
              <a:rPr lang="ru-RU" sz="1200" b="1" i="1" strike="sngStrike" dirty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федеральный, региональный, местный</a:t>
            </a:r>
            <a:r>
              <a:rPr lang="ru-RU" sz="1500" b="1" strike="sngStrike" dirty="0">
                <a:solidFill>
                  <a:srgbClr val="8064A2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16075" indent="-1616075"/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Анализ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 всех ГАБС – </a:t>
            </a:r>
            <a:r>
              <a:rPr lang="ru-RU" sz="1200" b="1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федерального казначейства</a:t>
            </a: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strike="sngStrike" dirty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осуществления ВФК и ВФА (</a:t>
            </a:r>
            <a:r>
              <a:rPr lang="ru-RU" sz="1200" b="1" i="1" strike="sngStrike" dirty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федеральные, региональные, местные органы внутреннего финансового контроля</a:t>
            </a:r>
            <a:r>
              <a:rPr lang="ru-RU" sz="1500" b="1" strike="sngStrike" dirty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100314" y="4385715"/>
            <a:ext cx="45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 smtClean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1023137"/>
            <a:ext cx="4392488" cy="403187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600"/>
              </a:spcAft>
            </a:pP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БЫЛО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ВФК и  ВФА </a:t>
            </a:r>
            <a:r>
              <a:rPr lang="ru-RU" sz="1500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(ГАБС)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Порядок осуществления ВФК и ВФА (</a:t>
            </a:r>
            <a:r>
              <a:rPr lang="ru-RU" sz="1200" b="1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федеральный, региональный, местный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Анализ осуществления ВФК и ВФА (</a:t>
            </a:r>
            <a:r>
              <a:rPr lang="ru-RU" sz="1200" b="1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федеральные, региональные, местные органы внутреннего финансового контроля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b="1" dirty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80349" y="1023137"/>
            <a:ext cx="3985766" cy="52322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СТАЛО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61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H="1">
            <a:off x="2195736" y="3075806"/>
            <a:ext cx="4608512" cy="0"/>
          </a:xfrm>
          <a:prstGeom prst="line">
            <a:avLst/>
          </a:prstGeom>
          <a:ln>
            <a:gradFill flip="none" rotWithShape="1">
              <a:gsLst>
                <a:gs pos="25000">
                  <a:srgbClr val="9BB6E4"/>
                </a:gs>
                <a:gs pos="75000">
                  <a:srgbClr val="A1B9E6"/>
                </a:gs>
                <a:gs pos="50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нта лицом вниз 4"/>
          <p:cNvSpPr/>
          <p:nvPr/>
        </p:nvSpPr>
        <p:spPr>
          <a:xfrm>
            <a:off x="143508" y="843558"/>
            <a:ext cx="8856984" cy="2016224"/>
          </a:xfrm>
          <a:prstGeom prst="ribbon">
            <a:avLst>
              <a:gd name="adj1" fmla="val 12846"/>
              <a:gd name="adj2" fmla="val 67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Федеральный закон от 29.05.2019 г. № 113-ФЗ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«О </a:t>
            </a:r>
            <a:r>
              <a:rPr lang="ru-RU" sz="1600" dirty="0">
                <a:solidFill>
                  <a:schemeClr val="tx1"/>
                </a:solidFill>
              </a:rPr>
              <a:t>внесении изменений в Кодекс Российской Федерации об административных </a:t>
            </a:r>
            <a:r>
              <a:rPr lang="ru-RU" sz="1600" dirty="0" smtClean="0">
                <a:solidFill>
                  <a:schemeClr val="tx1"/>
                </a:solidFill>
              </a:rPr>
              <a:t>правонарушениях»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804" y="12347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КоАП РФ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8944" y="2903323"/>
            <a:ext cx="4248472" cy="1756659"/>
            <a:chOff x="4895528" y="2903323"/>
            <a:chExt cx="4248472" cy="17566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95528" y="3844374"/>
              <a:ext cx="4248472" cy="815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изменены статьи 15.15.6 и 15.15.7 КоАП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РФ;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статья 15.11 КоАП РФ в отношении организаций бюджетной сферы больше не применяется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66648" y="3127276"/>
              <a:ext cx="30923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Основные новации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026" name="Picture 2" descr="https://cdn.pixabay.com/photo/2013/07/13/13/21/compass-160863_640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712" y="2903323"/>
              <a:ext cx="911780" cy="90180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851692" y="2935697"/>
            <a:ext cx="590826" cy="373595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3075806"/>
            <a:ext cx="0" cy="1944216"/>
          </a:xfrm>
          <a:prstGeom prst="line">
            <a:avLst/>
          </a:prstGeom>
          <a:ln>
            <a:gradFill>
              <a:gsLst>
                <a:gs pos="10000">
                  <a:srgbClr val="9BB6E4"/>
                </a:gs>
                <a:gs pos="71000">
                  <a:srgbClr val="A1B9E6"/>
                </a:gs>
                <a:gs pos="46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</a:schemeClr>
                </a:gs>
              </a:gsLst>
              <a:lin ang="5400000" scaled="0"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664516" y="2938347"/>
            <a:ext cx="4356484" cy="1937659"/>
            <a:chOff x="0" y="2938347"/>
            <a:chExt cx="4356484" cy="19376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764235"/>
              <a:ext cx="4356484" cy="1111771"/>
            </a:xfrm>
            <a:prstGeom prst="rect">
              <a:avLst/>
            </a:prstGeom>
            <a:noFill/>
          </p:spPr>
          <p:txBody>
            <a:bodyPr wrap="square">
              <a:no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Вступил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 силу с </a:t>
              </a:r>
              <a:r>
                <a:rPr lang="ru-RU" sz="1400" b="1" dirty="0" smtClean="0">
                  <a:solidFill>
                    <a:srgbClr val="C00000"/>
                  </a:solidFill>
                  <a:latin typeface="+mn-lt"/>
                </a:rPr>
                <a:t>09.06.2019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6432" y="3127276"/>
              <a:ext cx="350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Сроки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76" y="2938347"/>
              <a:ext cx="669256" cy="6692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2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4443958"/>
            <a:ext cx="4355976" cy="69954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143508" y="816590"/>
            <a:ext cx="8856984" cy="1455718"/>
          </a:xfrm>
          <a:prstGeom prst="ribbon">
            <a:avLst>
              <a:gd name="adj1" fmla="val 12846"/>
              <a:gd name="adj2" fmla="val 67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Федеральный закон от 01.04.2019 N </a:t>
            </a:r>
            <a:r>
              <a:rPr lang="ru-RU" sz="1800" b="1" dirty="0" smtClean="0">
                <a:solidFill>
                  <a:schemeClr val="tx1"/>
                </a:solidFill>
              </a:rPr>
              <a:t>50-ФЗ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«О </a:t>
            </a:r>
            <a:r>
              <a:rPr lang="ru-RU" sz="1600" dirty="0">
                <a:solidFill>
                  <a:schemeClr val="tx1"/>
                </a:solidFill>
              </a:rPr>
              <a:t>внесении изменений в Федеральный закон "О контрактной системе в сфере закупок товаров, работ, услуг для обеспечения государственных и муниципальных нужд»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804" y="0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НОВАЦИИ 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КОНТРОЛЯ В СФЕРЕ ЗАКУПОК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29" y="2139702"/>
            <a:ext cx="9008704" cy="2401818"/>
            <a:chOff x="4895528" y="2485841"/>
            <a:chExt cx="9008704" cy="24018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95528" y="2917889"/>
              <a:ext cx="8761548" cy="1969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numCol="2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Расширены полномочия региональных и муниципальных контролеров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Расширен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перечень субъектов контроля.</a:t>
              </a:r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Вводится единый Порядок осуществления контроля в сфере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закупок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Изменился состав лиц, имеющих право подавать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жалобы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Установлен запрет на совмещение функций контрольного органа и уполномоченного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органа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Предусмотрена возможность передачи органами местного самоуправления полномочий по осуществлению контроля в сфере закупок на региональный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уровень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Вводится оценка эффективности деятельности контрольных органов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768945" y="2629857"/>
              <a:ext cx="30923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Основные новации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026" name="Picture 2" descr="https://cdn.pixabay.com/photo/2013/07/13/13/21/compass-160863_640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49625">
              <a:off x="12943719" y="2485841"/>
              <a:ext cx="960513" cy="95000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71500" y="4443959"/>
            <a:ext cx="4356484" cy="822303"/>
            <a:chOff x="180020" y="3117599"/>
            <a:chExt cx="4356484" cy="82230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0020" y="3527673"/>
              <a:ext cx="4356484" cy="412229"/>
            </a:xfrm>
            <a:prstGeom prst="rect">
              <a:avLst/>
            </a:prstGeom>
            <a:noFill/>
          </p:spPr>
          <p:txBody>
            <a:bodyPr wrap="square">
              <a:noAutofit/>
              <a:scene3d>
                <a:camera prst="perspectiveFront"/>
                <a:lightRig rig="threePt" dir="t"/>
              </a:scene3d>
            </a:bodyPr>
            <a:lstStyle/>
            <a:p>
              <a:pPr>
                <a:spcBef>
                  <a:spcPts val="600"/>
                </a:spcBef>
                <a:buClr>
                  <a:srgbClr val="C00000"/>
                </a:buClr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Основные положения вступают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 силу с </a:t>
              </a:r>
              <a:r>
                <a:rPr lang="ru-RU" sz="1400" b="1" dirty="0" smtClean="0">
                  <a:solidFill>
                    <a:srgbClr val="C00000"/>
                  </a:solidFill>
                  <a:latin typeface="+mn-lt"/>
                </a:rPr>
                <a:t>01.07.2019</a:t>
              </a:r>
              <a:endParaRPr 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6432" y="3242725"/>
              <a:ext cx="350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Сроки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76" y="3117599"/>
              <a:ext cx="490004" cy="4900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46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71750"/>
            <a:ext cx="4892726" cy="2214246"/>
          </a:xfrm>
          <a:prstGeom prst="rect">
            <a:avLst/>
          </a:prstGeom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067944" y="3447556"/>
            <a:ext cx="450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НАЧАЛЬНИК ОТДЕЛА КАМЕРАЛЬНЫХ ПРОВЕРОК КОНТРОЛЬНО-РЕВИЗИОННОГО УПРАВЛЕНИЯ МИНИСТЕРСТВА ФИНАНСОВ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БАШКОРТОСТАН, СОПРЕДСЕДАТЕЛЬ РАБОЧЕЙ ГРУППЫ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851920" y="2571750"/>
            <a:ext cx="4896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Седова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Людмила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Владимировна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ФИНАНСОВ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8757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теоретической основы внутреннего финансового контроля и внутреннего финансового аудита</a:t>
            </a:r>
          </a:p>
        </p:txBody>
      </p:sp>
    </p:spTree>
    <p:extLst>
      <p:ext uri="{BB962C8B-B14F-4D97-AF65-F5344CB8AC3E}">
        <p14:creationId xmlns:p14="http://schemas.microsoft.com/office/powerpoint/2010/main" val="14131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189" y="792088"/>
            <a:ext cx="5799238" cy="1204729"/>
          </a:xfrm>
          <a:prstGeom prst="rect">
            <a:avLst/>
          </a:prstGeom>
          <a:solidFill>
            <a:srgbClr val="FFD0AA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898525"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2" y="791758"/>
            <a:ext cx="3240362" cy="4351742"/>
          </a:xfrm>
          <a:prstGeom prst="rect">
            <a:avLst/>
          </a:prstGeom>
          <a:solidFill>
            <a:srgbClr val="E4FDC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4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РЕОРГАНИЗАЦИЯ ВФК И ВФА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693606"/>
            <a:ext cx="4176464" cy="52322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ВФК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8188" y="3949583"/>
            <a:ext cx="5400000" cy="646331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Повышение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качества финансового менеджмента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8190" y="1073487"/>
            <a:ext cx="579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defTabSz="898525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ВФК исключен из бюджетных полномочий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качестве самостоятельного полномочия (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ВФК является самостоятельным процессом без карт и журналов ВФК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)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507854"/>
            <a:ext cx="5400000" cy="52322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9777" y="920420"/>
            <a:ext cx="3248728" cy="4293483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marL="182563" algn="ctr" defTabSz="898525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Мониторинг качества финансового менеджмента</a:t>
            </a:r>
          </a:p>
          <a:p>
            <a:pPr marL="182563"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450850"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Увязка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ВФК и ВФА с необходимостью достижения целевых значений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показателей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качества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финансового менеджмента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>
              <a:spcAft>
                <a:spcPts val="0"/>
              </a:spcAft>
            </a:pPr>
            <a:endParaRPr lang="ru-RU" sz="15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>
              <a:spcAft>
                <a:spcPts val="0"/>
              </a:spcAft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>
              <a:spcAft>
                <a:spcPts val="0"/>
              </a:spcAft>
            </a:pPr>
            <a:endParaRPr lang="ru-RU" sz="15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>
              <a:spcAft>
                <a:spcPts val="0"/>
              </a:spcAft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>
              <a:spcAft>
                <a:spcPts val="0"/>
              </a:spcAft>
            </a:pPr>
            <a:endParaRPr lang="ru-RU" sz="15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031074"/>
            <a:ext cx="960051" cy="96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08189" y="1893374"/>
            <a:ext cx="5759956" cy="322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 defTabSz="898525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Arial" charset="0"/>
              </a:rPr>
              <a:t> ВФА</a:t>
            </a:r>
            <a:endParaRPr lang="ru-RU" sz="28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911" y="2262205"/>
            <a:ext cx="575995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273050" defTabSz="898525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ВФА распространен помимо ГАБС на ПБС</a:t>
            </a:r>
          </a:p>
          <a:p>
            <a:pPr marL="88900" indent="273050" defTabSz="898525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Уточнены цели ВФА:</a:t>
            </a:r>
          </a:p>
          <a:p>
            <a:pPr marL="88900" indent="273050" defTabSz="898525">
              <a:spcAft>
                <a:spcPts val="0"/>
              </a:spcAft>
            </a:pP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ценка надежности внутреннего процесса (ВФК);</a:t>
            </a:r>
          </a:p>
          <a:p>
            <a:pPr marL="88900" lvl="0" indent="273050">
              <a:spcAft>
                <a:spcPts val="0"/>
              </a:spcAft>
            </a:pPr>
            <a:r>
              <a:rPr lang="ru-RU" sz="1500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подтверждение </a:t>
            </a:r>
            <a:r>
              <a:rPr lang="ru-RU" sz="1500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достоверности </a:t>
            </a:r>
            <a:r>
              <a:rPr lang="ru-RU" sz="1500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бюджетной отчетности;</a:t>
            </a:r>
          </a:p>
          <a:p>
            <a:pPr marL="88900" lvl="0" indent="273050">
              <a:spcAft>
                <a:spcPts val="0"/>
              </a:spcAft>
            </a:pPr>
            <a:r>
              <a:rPr lang="ru-RU" sz="1500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повышение качества </a:t>
            </a:r>
            <a:r>
              <a:rPr lang="ru-RU" sz="1500" i="1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финменеджмента</a:t>
            </a:r>
            <a:r>
              <a:rPr lang="ru-RU" sz="1500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  <a:p>
            <a:pPr marL="88900" lvl="0" indent="2730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ПБС может передать полномочия по ВФА </a:t>
            </a:r>
            <a:r>
              <a:rPr lang="ru-RU" sz="18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ГАБСу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или другому ПБС, находящемуся в ведении своего ГАБС</a:t>
            </a:r>
          </a:p>
          <a:p>
            <a:pPr marL="88900" lvl="0" indent="2730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ВФА осуществляется в соответствии с федеральными стандартами</a:t>
            </a:r>
          </a:p>
          <a:p>
            <a:pPr marL="88900" lvl="0" indent="2730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ГАБС, ПБС издают внутренние акты по ВФА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820" y="2098154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триховая стрелка вправо 5"/>
          <p:cNvSpPr/>
          <p:nvPr/>
        </p:nvSpPr>
        <p:spPr>
          <a:xfrm>
            <a:off x="5623885" y="3265538"/>
            <a:ext cx="560528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5579512" y="1109039"/>
            <a:ext cx="560528" cy="48463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020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РАЗРАБОТКИ ФЕДЕРАЛЬНЫХ СТАНДАРТОВ ВФА НА 2018-2020 ГГ.*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36725"/>
              </p:ext>
            </p:extLst>
          </p:nvPr>
        </p:nvGraphicFramePr>
        <p:xfrm>
          <a:off x="0" y="759682"/>
          <a:ext cx="9143998" cy="42754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7544"/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проекта федерального стандарта ВФА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Стадия разработки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«Определения, принципы и задачи осуществления ВФА»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Подготовлен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5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«Основания и порядок организации внутреннего финансового аудита, а также случаи и порядок передачи полномочий по осуществлению ВФА»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Подготовлен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5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«Права и обязанности должностных лиц (работников) при осуществлении внутреннего финансового аудита»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Подготовлен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5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3962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«Планирование, определение объема работ и формирование программы аудиторской проверки»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83962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«Проведение внутреннего финансового аудита»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89983" marR="91423" marT="34292" marB="34292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1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«Реализация результатов внутреннего финансового аудита»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89983" marR="91423" marT="34292" marB="34292" anchor="ctr" horzOverflow="overflow"/>
                </a:tc>
              </a:tr>
              <a:tr h="2684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«Подтверждение достоверности бюджетной отчетности»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89983" marR="91423" marT="34292" marB="34292" anchor="ctr" horzOverflow="overflow"/>
                </a:tc>
              </a:tr>
              <a:tr h="4715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«Подготовка предложений по повышению экономности и результативности использования бюджетных средств»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89983" marR="91423" marT="34292" marB="34292" anchor="ctr" horzOverflow="overflow"/>
                </a:tc>
              </a:tr>
              <a:tr h="73969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83962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«Порядок передачи полномочий по осуществлению внутреннего финансового аудита»</a:t>
                      </a:r>
                    </a:p>
                  </a:txBody>
                  <a:tcPr marL="91423" marR="91423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89983" marR="91423" marT="34292" marB="34292" anchor="ctr" horzOverflow="overflow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4876006"/>
            <a:ext cx="9144000" cy="26749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*Вступление в силу запланировано с 1  января 2020 года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71750"/>
            <a:ext cx="4892726" cy="2214246"/>
          </a:xfrm>
          <a:prstGeom prst="rect">
            <a:avLst/>
          </a:prstGeom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067944" y="3510000"/>
            <a:ext cx="450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НАЧАЛЬНИКА КОНТРОЛЬНО-РЕВИЗИОННОГО УПРАВЛЕНИЯ 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МИНИСТЕРСТВА ФИНАНСОВ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851920" y="2571750"/>
            <a:ext cx="4896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Никонова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Хамдия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Хайбрахмановна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ФИНАНСОВ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8757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новации в развитии</a:t>
            </a:r>
            <a:b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контроля за использованием бюджетных средств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АНАЛИЗ ОСУЩЕСТВЛЕНИЯ ВФК И ВФА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197" y="850320"/>
            <a:ext cx="8864174" cy="3969945"/>
          </a:xfrm>
          <a:prstGeom prst="rect">
            <a:avLst/>
          </a:prstGeom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31" y="1009227"/>
            <a:ext cx="4336285" cy="3600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023137"/>
            <a:ext cx="3919695" cy="36004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8"/>
          <p:cNvSpPr txBox="1"/>
          <p:nvPr/>
        </p:nvSpPr>
        <p:spPr>
          <a:xfrm>
            <a:off x="100314" y="4385715"/>
            <a:ext cx="45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 smtClean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1023137"/>
            <a:ext cx="4392488" cy="3031599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60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БЫЛО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</a:p>
          <a:p>
            <a:pPr marL="177800" lvl="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казначейство,</a:t>
            </a:r>
          </a:p>
          <a:p>
            <a:pPr marL="177800" lvl="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ФК, </a:t>
            </a:r>
          </a:p>
          <a:p>
            <a:pPr marL="177800" lvl="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ФК </a:t>
            </a:r>
          </a:p>
          <a:p>
            <a:pPr marL="177800" lvl="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осуществления </a:t>
            </a:r>
            <a:endParaRPr lang="ru-RU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ВФК и ВФА </a:t>
            </a:r>
          </a:p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ГАБС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860032" y="1023137"/>
            <a:ext cx="3985766" cy="2800767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СТАЛО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0" algn="ctr">
              <a:spcAft>
                <a:spcPts val="0"/>
              </a:spcAft>
            </a:pPr>
            <a:r>
              <a:rPr lang="ru-RU" sz="4800" b="1" dirty="0" smtClean="0">
                <a:latin typeface="Calibri"/>
              </a:rPr>
              <a:t>!!!</a:t>
            </a:r>
            <a:endParaRPr lang="ru-RU" sz="4800" b="1" dirty="0">
              <a:latin typeface="Calibri"/>
            </a:endParaRPr>
          </a:p>
          <a:p>
            <a:pPr lvl="0" indent="182563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u="sng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казначейство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</a:t>
            </a:r>
          </a:p>
          <a:p>
            <a:pPr lvl="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ГАБС </a:t>
            </a:r>
            <a:r>
              <a:rPr lang="ru-RU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любого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публично-правового образования</a:t>
            </a:r>
            <a:endParaRPr lang="ru-RU" sz="15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Изменение теоретической основы ВФК И ВФА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197" y="850320"/>
            <a:ext cx="8864174" cy="3969945"/>
          </a:xfrm>
          <a:prstGeom prst="rect">
            <a:avLst/>
          </a:prstGeom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31" y="1009227"/>
            <a:ext cx="4336285" cy="3600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7497" y="1023137"/>
            <a:ext cx="4094983" cy="36004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b="1" strike="sngStrike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b="1" strike="sngStrike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 </a:t>
            </a:r>
            <a:r>
              <a:rPr lang="ru-RU" sz="15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ГАБС и ПБС</a:t>
            </a:r>
            <a:r>
              <a:rPr lang="ru-RU" sz="15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trike="sngStrike" dirty="0" smtClean="0">
                <a:solidFill>
                  <a:srgbClr val="8064A2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trike="sngStrik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ВФК  </a:t>
            </a:r>
          </a:p>
          <a:p>
            <a:pPr lvl="0"/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6075" lvl="0" indent="-1616075"/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стандарты ВФА</a:t>
            </a:r>
          </a:p>
          <a:p>
            <a:pPr marL="33800"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strike="sngStrik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500" b="1" strike="sngStrik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ВФК и ВФА (</a:t>
            </a:r>
            <a:r>
              <a:rPr lang="ru-RU" sz="1200" b="1" i="1" strike="sngStrik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федеральный, региональный, местный</a:t>
            </a:r>
            <a:r>
              <a:rPr lang="ru-RU" sz="1500" b="1" strike="sngStrike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16075" indent="-1616075"/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Анализ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 всех ГАБС (</a:t>
            </a:r>
            <a:r>
              <a:rPr lang="ru-RU" sz="1200" b="1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казначейство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800"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strike="sngStrik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осуществления ВФК и ВФА (</a:t>
            </a:r>
            <a:r>
              <a:rPr lang="ru-RU" sz="1200" b="1" i="1" strike="sngStrik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федеральные, региональные, местные органы внутреннего финансового контроля</a:t>
            </a:r>
            <a:r>
              <a:rPr lang="ru-RU" sz="1500" b="1" strike="sngStrik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800"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100314" y="4385715"/>
            <a:ext cx="45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 smtClean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1023137"/>
            <a:ext cx="4392488" cy="58785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600"/>
              </a:spcAft>
            </a:pP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БЫЛО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ВФК и  ВФА </a:t>
            </a:r>
            <a:r>
              <a:rPr lang="ru-RU" sz="1500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(ГАБС)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Порядок осуществления ВФК и ВФА (</a:t>
            </a:r>
            <a:r>
              <a:rPr lang="ru-RU" sz="1200" b="1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федеральный, региональный, местный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Анализ осуществления ВФК и ВФА (</a:t>
            </a:r>
            <a:r>
              <a:rPr lang="ru-RU" sz="1200" b="1" i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федеральные, региональные, местные органы внутреннего финансового контроля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b="1" dirty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0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500" b="1" dirty="0" smtClean="0">
              <a:solidFill>
                <a:srgbClr val="5A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ФК, </a:t>
            </a:r>
          </a:p>
          <a:p>
            <a:pPr marL="17780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500" b="1" dirty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sz="15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ФК </a:t>
            </a:r>
          </a:p>
          <a:p>
            <a:pPr marL="177800" indent="-1440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осуществления </a:t>
            </a:r>
            <a:endParaRPr lang="ru-RU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ВФК и ВФА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ГАБС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780349" y="1023137"/>
            <a:ext cx="3985766" cy="52322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 algn="ctr" defTabSz="898525"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СТАЛО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04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71750"/>
            <a:ext cx="4892726" cy="2214246"/>
          </a:xfrm>
          <a:prstGeom prst="rect">
            <a:avLst/>
          </a:prstGeom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067944" y="3447556"/>
            <a:ext cx="450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НАЧАЛЬНИК ОТДЕЛА КОНТРОЛЯ ЗАКУПОК  КОНТРОЛЬНО-РЕВИЗИОННОГО УПРАВЛЕНИЯ МИНИСТЕРСТВА ФИНАНСОВ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851920" y="2571750"/>
            <a:ext cx="4896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Бикбулатова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Ольга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Константиновна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ФИНАНСОВ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1962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Реформа контрактной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041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88270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Цель </a:t>
            </a:r>
            <a:r>
              <a:rPr lang="ru-RU" sz="1600" b="1" dirty="0" smtClean="0">
                <a:solidFill>
                  <a:schemeClr val="tx1"/>
                </a:solidFill>
              </a:rPr>
              <a:t>реформы: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	</a:t>
            </a:r>
            <a:r>
              <a:rPr lang="ru-RU" sz="1400" b="1" dirty="0" smtClean="0">
                <a:solidFill>
                  <a:srgbClr val="0070C0"/>
                </a:solidFill>
              </a:rPr>
              <a:t>● </a:t>
            </a:r>
            <a:r>
              <a:rPr lang="ru-RU" sz="1400" b="1" dirty="0">
                <a:solidFill>
                  <a:srgbClr val="0070C0"/>
                </a:solidFill>
              </a:rPr>
              <a:t>упрощение процедуры для участников;</a:t>
            </a:r>
          </a:p>
          <a:p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	● </a:t>
            </a:r>
            <a:r>
              <a:rPr lang="ru-RU" sz="1400" b="1" dirty="0">
                <a:solidFill>
                  <a:srgbClr val="0070C0"/>
                </a:solidFill>
              </a:rPr>
              <a:t>повышение эффективности контроля со </a:t>
            </a:r>
            <a:r>
              <a:rPr lang="ru-RU" sz="1400" b="1" dirty="0" smtClean="0">
                <a:solidFill>
                  <a:srgbClr val="0070C0"/>
                </a:solidFill>
              </a:rPr>
              <a:t>стороны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	   </a:t>
            </a:r>
            <a:r>
              <a:rPr lang="ru-RU" sz="1400" b="1" dirty="0">
                <a:solidFill>
                  <a:srgbClr val="0070C0"/>
                </a:solidFill>
              </a:rPr>
              <a:t>контролирующих  органов.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2347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 контрактной системы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2427734"/>
            <a:ext cx="1872208" cy="2592287"/>
            <a:chOff x="683568" y="2427734"/>
            <a:chExt cx="1872208" cy="259228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3568" y="2427734"/>
              <a:ext cx="1872208" cy="559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50-ФЗ</a:t>
              </a:r>
              <a:endPara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3568" y="2994272"/>
              <a:ext cx="1872208" cy="2025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Изменения в части </a:t>
              </a:r>
              <a:r>
                <a:rPr lang="ru-RU" sz="1600" b="1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контроля</a:t>
              </a:r>
              <a:r>
                <a:rPr lang="ru-RU" sz="16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(ст.99, 105 Закона</a:t>
              </a:r>
            </a:p>
            <a:p>
              <a:pPr algn="ctr"/>
              <a:r>
                <a:rPr lang="ru-RU" sz="16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№ 44-ФЗ</a:t>
              </a:r>
              <a:r>
                <a:rPr lang="ru-RU" sz="16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)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Verdana" pitchFamily="34" charset="0"/>
                  <a:cs typeface="Arial" charset="0"/>
                </a:rPr>
                <a:t>с 01.07.2019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27784" y="2420368"/>
            <a:ext cx="1872208" cy="2592287"/>
            <a:chOff x="683568" y="2427734"/>
            <a:chExt cx="1872208" cy="259228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3568" y="2427734"/>
              <a:ext cx="1872208" cy="559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69-ФЗ</a:t>
              </a:r>
              <a:endPara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568" y="2994272"/>
              <a:ext cx="1872208" cy="2025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Организация отдыха детей и их оздоровления 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Verdana" pitchFamily="34" charset="0"/>
                  <a:cs typeface="Arial" charset="0"/>
                </a:rPr>
                <a:t>с </a:t>
              </a:r>
              <a:r>
                <a:rPr lang="ru-RU" sz="1600" b="1" dirty="0" smtClean="0">
                  <a:solidFill>
                    <a:srgbClr val="0070C0"/>
                  </a:solidFill>
                  <a:latin typeface="Verdana" pitchFamily="34" charset="0"/>
                  <a:cs typeface="Arial" charset="0"/>
                </a:rPr>
                <a:t>01.05.2019</a:t>
              </a:r>
              <a:endParaRPr lang="ru-RU" sz="1600" b="1" dirty="0">
                <a:solidFill>
                  <a:srgbClr val="0070C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88024" y="2420368"/>
            <a:ext cx="1872208" cy="2592287"/>
            <a:chOff x="683568" y="2427734"/>
            <a:chExt cx="1872208" cy="25922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83568" y="2427734"/>
              <a:ext cx="1872208" cy="559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70-ФЗ</a:t>
              </a:r>
              <a:endPara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3568" y="2994272"/>
              <a:ext cx="1872208" cy="2025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Новые исключения в ст.15 Закона  № 44-ФЗ</a:t>
              </a:r>
            </a:p>
            <a:p>
              <a:pPr algn="ctr"/>
              <a:endParaRPr lang="ru-RU" sz="1600" b="1" dirty="0">
                <a:solidFill>
                  <a:srgbClr val="0070C0"/>
                </a:solidFill>
                <a:latin typeface="Verdana" pitchFamily="34" charset="0"/>
                <a:cs typeface="Arial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Verdana" pitchFamily="34" charset="0"/>
                  <a:cs typeface="Arial" charset="0"/>
                </a:rPr>
                <a:t>с 31.07.2019</a:t>
              </a:r>
              <a:endParaRPr lang="ru-RU" sz="1600" b="1" dirty="0">
                <a:solidFill>
                  <a:srgbClr val="0070C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948264" y="2420368"/>
            <a:ext cx="1872208" cy="2592287"/>
            <a:chOff x="683568" y="2427734"/>
            <a:chExt cx="1872208" cy="259228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3568" y="2427734"/>
              <a:ext cx="1872208" cy="559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71-ФЗ</a:t>
              </a:r>
              <a:endPara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3568" y="2994272"/>
              <a:ext cx="1872208" cy="2025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Большой блок изменений в Закон № 44-ФЗ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Verdana" pitchFamily="34" charset="0"/>
                  <a:cs typeface="Arial" charset="0"/>
                </a:rPr>
                <a:t>Разные сроки вступления</a:t>
              </a:r>
            </a:p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Verdana" pitchFamily="34" charset="0"/>
                  <a:cs typeface="Arial" charset="0"/>
                </a:rPr>
                <a:t>в силу</a:t>
              </a:r>
              <a:endParaRPr lang="ru-RU" sz="1600" b="1" dirty="0">
                <a:solidFill>
                  <a:srgbClr val="0070C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95536" y="2355726"/>
            <a:ext cx="2016224" cy="2736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spmo.ru/GCH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121" y="3143851"/>
            <a:ext cx="3137991" cy="18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rece.org/wp-content/uploads/2018/08/1468263085_testirovanie-bezopasnosti-biznes-proektov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557689"/>
            <a:ext cx="2060999" cy="141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1871" y="1635647"/>
            <a:ext cx="4101829" cy="66420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F497D">
                    <a:lumMod val="75000"/>
                  </a:srgbClr>
                </a:solidFill>
              </a:rPr>
              <a:t>Ф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</a:rPr>
              <a:t>ормирование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</a:rPr>
              <a:t>вертикали процедурного контроля</a:t>
            </a:r>
            <a:endParaRPr lang="ru-RU" sz="1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1871" y="3985235"/>
            <a:ext cx="4101829" cy="581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F497D">
                    <a:lumMod val="75000"/>
                  </a:srgbClr>
                </a:solidFill>
              </a:rPr>
              <a:t>Создание единой правоприменительной практики</a:t>
            </a:r>
            <a:endParaRPr lang="ru-RU" sz="1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1871" y="2619452"/>
            <a:ext cx="4066423" cy="95065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</a:rPr>
              <a:t>Создание единой методологии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</a:rPr>
              <a:t>реализации контрольных полномочий на всех уровнях.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96035" y="843558"/>
            <a:ext cx="1631749" cy="67685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  <a:endParaRPr lang="ru-RU" sz="3200" b="1" dirty="0">
              <a:solidFill>
                <a:srgbClr val="1F497D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68896" y="1785010"/>
            <a:ext cx="498152" cy="431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0" name="Стрелка вправо 29"/>
          <p:cNvSpPr/>
          <p:nvPr/>
        </p:nvSpPr>
        <p:spPr>
          <a:xfrm>
            <a:off x="586221" y="2878931"/>
            <a:ext cx="498152" cy="431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1" name="Стрелка вправо 30"/>
          <p:cNvSpPr/>
          <p:nvPr/>
        </p:nvSpPr>
        <p:spPr>
          <a:xfrm>
            <a:off x="596126" y="4059914"/>
            <a:ext cx="498152" cy="431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7" name="TextBox 16"/>
          <p:cNvSpPr txBox="1"/>
          <p:nvPr/>
        </p:nvSpPr>
        <p:spPr>
          <a:xfrm>
            <a:off x="395536" y="-2053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ЕДИНЫЙ ПОРЯДОК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КОНТРОЛЯ В СФЕРЕ ЗАКУПОК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713898"/>
            <a:ext cx="9160914" cy="440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12347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Единый порядок осуществления контроля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1692" y="2935697"/>
            <a:ext cx="590826" cy="373595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87560" y="1419622"/>
            <a:ext cx="7876927" cy="532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>
              <a:defRPr sz="18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  <a:lvl6pPr>
              <a:defRPr b="1"/>
            </a:lvl6pPr>
            <a:lvl7pPr>
              <a:defRPr b="1"/>
            </a:lvl7pPr>
            <a:lvl8pPr>
              <a:defRPr b="1"/>
            </a:lvl8pPr>
            <a:lvl9pPr>
              <a:defRPr b="1"/>
            </a:lvl9pPr>
          </a:lstStyle>
          <a:p>
            <a:r>
              <a:rPr lang="en-US" dirty="0"/>
              <a:t>II</a:t>
            </a:r>
            <a:r>
              <a:rPr lang="ru-RU" dirty="0"/>
              <a:t>. Формы проведения проверок, сроки и периодичность их проведения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2067694"/>
            <a:ext cx="727280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>
              <a:defRPr sz="1800" b="1">
                <a:solidFill>
                  <a:schemeClr val="tx1"/>
                </a:solidFill>
                <a:latin typeface="+mn-lt"/>
                <a:cs typeface="+mn-cs"/>
              </a:defRPr>
            </a:lvl1pPr>
            <a:lvl2pPr>
              <a:defRPr b="1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b="1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b="1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b="1"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 b="1"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 b="1"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 b="1"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III</a:t>
            </a:r>
            <a:r>
              <a:rPr lang="ru-RU" dirty="0"/>
              <a:t>. Права и обязанности должностных лиц контрольного органа при проведении проверок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600" y="2916470"/>
            <a:ext cx="6720888" cy="519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>
              <a:defRPr sz="1800" b="1">
                <a:solidFill>
                  <a:schemeClr val="tx1"/>
                </a:solidFill>
                <a:latin typeface="+mn-lt"/>
                <a:cs typeface="+mn-cs"/>
              </a:defRPr>
            </a:lvl1pPr>
            <a:lvl2pPr>
              <a:defRPr b="1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b="1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b="1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b="1"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 b="1"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 b="1"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 b="1"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IV</a:t>
            </a:r>
            <a:r>
              <a:rPr lang="ru-RU" dirty="0"/>
              <a:t>. Права и обязанности лиц, в отношении которых проводятся </a:t>
            </a:r>
            <a:endParaRPr lang="en-US" dirty="0" smtClean="0"/>
          </a:p>
          <a:p>
            <a:r>
              <a:rPr lang="ru-RU" dirty="0" smtClean="0"/>
              <a:t>проверки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9706" y="3549749"/>
            <a:ext cx="610478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>
              <a:defRPr sz="1800" b="1">
                <a:solidFill>
                  <a:schemeClr val="tx1"/>
                </a:solidFill>
                <a:latin typeface="+mn-lt"/>
                <a:cs typeface="+mn-cs"/>
              </a:defRPr>
            </a:lvl1pPr>
            <a:lvl2pPr>
              <a:defRPr b="1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b="1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b="1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b="1"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 b="1"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 b="1"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 b="1"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V</a:t>
            </a:r>
            <a:r>
              <a:rPr lang="ru-RU" dirty="0"/>
              <a:t>. Порядок организации плановой проверки и </a:t>
            </a:r>
            <a:endParaRPr lang="en-US" dirty="0"/>
          </a:p>
          <a:p>
            <a:r>
              <a:rPr lang="ru-RU" dirty="0"/>
              <a:t>порядок оформления ее результатов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0607" y="4314318"/>
            <a:ext cx="52738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>
              <a:defRPr sz="1800" b="1">
                <a:solidFill>
                  <a:schemeClr val="tx1"/>
                </a:solidFill>
                <a:latin typeface="+mn-lt"/>
                <a:cs typeface="+mn-cs"/>
              </a:defRPr>
            </a:lvl1pPr>
            <a:lvl2pPr>
              <a:defRPr b="1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b="1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b="1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b="1"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 b="1"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 b="1"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 b="1"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VI</a:t>
            </a:r>
            <a:r>
              <a:rPr lang="ru-RU" dirty="0"/>
              <a:t>. Порядок отнесения субъектов контроля </a:t>
            </a:r>
            <a:endParaRPr lang="en-US" dirty="0"/>
          </a:p>
          <a:p>
            <a:r>
              <a:rPr lang="ru-RU" dirty="0"/>
              <a:t>к определенной категории риска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915566"/>
            <a:ext cx="2376264" cy="4009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ru-RU" sz="1800" dirty="0">
                <a:solidFill>
                  <a:schemeClr val="tx1"/>
                </a:solidFill>
              </a:rPr>
              <a:t>. Общие </a:t>
            </a:r>
            <a:r>
              <a:rPr lang="ru-RU" sz="1800" dirty="0" smtClean="0">
                <a:solidFill>
                  <a:schemeClr val="tx1"/>
                </a:solidFill>
              </a:rPr>
              <a:t>положения</a:t>
            </a:r>
            <a:endParaRPr lang="ru-RU" sz="1800" dirty="0"/>
          </a:p>
        </p:txBody>
      </p:sp>
      <p:pic>
        <p:nvPicPr>
          <p:cNvPr id="24" name="Picture 2" descr="C:\Users\saitovn\Documents\Мои полученные файлы\camera_spying_big_brother_500_clr_4265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2950694"/>
            <a:ext cx="2904853" cy="22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0364" y="2847206"/>
            <a:ext cx="8821986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350" b="1" dirty="0">
                <a:solidFill>
                  <a:schemeClr val="tx1"/>
                </a:solidFill>
              </a:rPr>
              <a:t>Проект Постановления Правительства РФ </a:t>
            </a:r>
          </a:p>
          <a:p>
            <a:pPr algn="just">
              <a:lnSpc>
                <a:spcPct val="150000"/>
              </a:lnSpc>
            </a:pPr>
            <a:r>
              <a:rPr lang="ru-RU" sz="1350" dirty="0" smtClean="0">
                <a:solidFill>
                  <a:schemeClr val="tx1"/>
                </a:solidFill>
              </a:rPr>
              <a:t>«</a:t>
            </a:r>
            <a:r>
              <a:rPr lang="ru-RU" sz="1350" dirty="0">
                <a:solidFill>
                  <a:schemeClr val="tx1"/>
                </a:solidFill>
              </a:rPr>
              <a:t>Об утверждении порядка осуществления контроля в сфере закупок в отношении заказчиков, контрактных служб, контрактных управляющих, комиссий по осуществлению закупок и их членов, уполномоченных органов, уполномоченных учреждений, специализированных организаций, операторов электронных площадок, операторов специализированных электронных площадок при проведении плановых и внеплановых проверок»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79" y="940336"/>
            <a:ext cx="9026222" cy="120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4485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https://regulation.gov.ru/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85106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ПОСТАНОВЛЕНИЯ ПРАВИТЕЛЬСТВА РФ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ОСУЩЕСТВЛЕНИЯ КОНТРОЛЯ В СФЕРЕ ЗАКУПОК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248487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до 1 июля 2019г</a:t>
            </a:r>
            <a:r>
              <a:rPr lang="ru-RU" sz="1600" b="1" dirty="0" smtClean="0"/>
              <a:t>.</a:t>
            </a:r>
          </a:p>
          <a:p>
            <a:pPr algn="ctr"/>
            <a:endParaRPr lang="ru-RU" sz="800" b="1" dirty="0"/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ФАС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63564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контроль при проведении электронных закупок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(на этапе от размещения извещения до заключения контракта)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47505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 </a:t>
            </a:r>
            <a:r>
              <a:rPr lang="ru-RU" sz="1600" b="1" dirty="0"/>
              <a:t>1 июля 2019г</a:t>
            </a:r>
            <a:r>
              <a:rPr lang="ru-RU" sz="1600" b="1" dirty="0" smtClean="0"/>
              <a:t>.</a:t>
            </a:r>
          </a:p>
          <a:p>
            <a:pPr algn="ctr"/>
            <a:endParaRPr lang="ru-RU" sz="800" b="1" dirty="0"/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ФАС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России;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Региональные и муниципальные контрольные органы.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s://pbs.twimg.com/media/DZSDLEYWsAAxbJ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30" y="2520545"/>
            <a:ext cx="3431077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9592" y="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Расширены полномочия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и муниципальных контролеров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771550"/>
            <a:ext cx="9180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Мониторинг закупок, аудит и контроль в сфере закупок распространены на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A40000"/>
                </a:solidFill>
                <a:latin typeface="+mj-lt"/>
              </a:rPr>
              <a:t>негосударственные юридические лица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(при предоставлении им бюджетных инвестиций </a:t>
            </a:r>
            <a:b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</a:b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в объекты </a:t>
            </a:r>
            <a:r>
              <a:rPr lang="ru-RU" b="1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кап.строительства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) 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1028" name="Picture 4" descr="http://www.tua.ru/uploads/news/3tehnicheskii-nadzor-za-stroitelstvom-dom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341" y="2355726"/>
            <a:ext cx="4425131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pcoach.org/wp-content/uploads/2017/01/Sales-Executive-Leaders-Product-P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60" y="2548796"/>
            <a:ext cx="3077060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12347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Расширен перечень субъектов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652" y="1174562"/>
            <a:ext cx="5847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Жалобу на закупку могут подать: 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sz="1800" b="1" dirty="0">
              <a:solidFill>
                <a:srgbClr val="0070C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1851670"/>
            <a:ext cx="8640960" cy="1554272"/>
            <a:chOff x="323528" y="2241118"/>
            <a:chExt cx="8640960" cy="1554272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2241118"/>
              <a:ext cx="8640960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1F497D">
                      <a:lumMod val="75000"/>
                    </a:srgbClr>
                  </a:solidFill>
                </a:rPr>
                <a:t>● </a:t>
              </a:r>
              <a:r>
                <a:rPr lang="ru-RU" sz="1500" b="1" dirty="0" smtClean="0">
                  <a:solidFill>
                    <a:srgbClr val="1F497D">
                      <a:lumMod val="75000"/>
                    </a:srgbClr>
                  </a:solidFill>
                </a:rPr>
                <a:t>любые участники закупки (</a:t>
              </a:r>
              <a:r>
                <a:rPr lang="ru-RU" sz="1500" b="1" dirty="0" smtClean="0"/>
                <a:t>кроме участников, включенных в реестр</a:t>
              </a:r>
            </a:p>
            <a:p>
              <a:r>
                <a:rPr lang="ru-RU" sz="1500" b="1" dirty="0"/>
                <a:t> </a:t>
              </a:r>
              <a:r>
                <a:rPr lang="ru-RU" sz="1500" b="1" dirty="0" smtClean="0"/>
                <a:t>                                                                      </a:t>
              </a:r>
              <a:r>
                <a:rPr lang="ru-RU" sz="1500" b="1" dirty="0"/>
                <a:t>недобросовестных поставщиков</a:t>
              </a:r>
              <a:r>
                <a:rPr lang="ru-RU" sz="1500" b="1" dirty="0">
                  <a:solidFill>
                    <a:schemeClr val="tx1"/>
                  </a:solidFill>
                </a:rPr>
                <a:t>);</a:t>
              </a:r>
            </a:p>
            <a:p>
              <a:endParaRPr lang="ru-RU" sz="1500" b="1" dirty="0" smtClean="0">
                <a:solidFill>
                  <a:srgbClr val="1F497D">
                    <a:lumMod val="75000"/>
                  </a:srgbClr>
                </a:solidFill>
              </a:endParaRPr>
            </a:p>
            <a:p>
              <a:r>
                <a:rPr lang="ru-RU" sz="1500" b="1" dirty="0" smtClean="0">
                  <a:solidFill>
                    <a:srgbClr val="1F497D">
                      <a:lumMod val="75000"/>
                    </a:srgbClr>
                  </a:solidFill>
                </a:rPr>
                <a:t>● общественные контролеры – общественные объединения, объединения</a:t>
              </a:r>
            </a:p>
            <a:p>
              <a:r>
                <a:rPr lang="ru-RU" sz="1500" b="1" dirty="0" smtClean="0">
                  <a:solidFill>
                    <a:srgbClr val="1F497D">
                      <a:lumMod val="75000"/>
                    </a:srgbClr>
                  </a:solidFill>
                </a:rPr>
                <a:t>   юридических лиц. </a:t>
              </a:r>
            </a:p>
            <a:p>
              <a:endParaRPr lang="ru-RU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554792" y="3118663"/>
              <a:ext cx="8193672" cy="13908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39552" y="3356019"/>
              <a:ext cx="2217008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Farvaev\Downloads\b14b15e7841cf3bad574c6950cfb069d-768x53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444" y="3040430"/>
            <a:ext cx="3008605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2347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Изменился состав лиц, имеющих право подавать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жалобы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14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ГОСУДАРСТВЕННОМ КОНТРОЛЕ ЗА ИСПОЛЬЗОВАНИЕМ БЮДЖЕТНЫХ СРЕДСТВ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944" y="1059582"/>
            <a:ext cx="7933456" cy="318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Федеральный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закон от 26.07.2019 N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199-ФЗ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«О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внесении изменений в Бюджетный кодекс Российской Федерации в части совершенствования государственного (муниципального) финансового контроля, внутреннего финансового контроля и внутреннего финансового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аудита» 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Федеральный закон от 01.04.2019 N 50-ФЗ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О внесении изменений в Федеральный закон "О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Федеральный закон от 29.05.2019 N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113-ФЗ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«О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внесении изменений в Кодекс Российской Федерации об административных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правонарушениях»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49896" y="1459692"/>
            <a:ext cx="7638528" cy="864096"/>
            <a:chOff x="605880" y="2115374"/>
            <a:chExt cx="7638528" cy="86409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05880" y="2115374"/>
              <a:ext cx="2016224" cy="864096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Функции 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контрольного органа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419872" y="2115374"/>
              <a:ext cx="2016224" cy="864096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Функции уполномоченного органа </a:t>
              </a:r>
            </a:p>
          </p:txBody>
        </p:sp>
        <p:sp>
          <p:nvSpPr>
            <p:cNvPr id="6" name="Плюс 5"/>
            <p:cNvSpPr/>
            <p:nvPr/>
          </p:nvSpPr>
          <p:spPr>
            <a:xfrm>
              <a:off x="2859048" y="2403406"/>
              <a:ext cx="288032" cy="28803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 8"/>
            <p:cNvSpPr/>
            <p:nvPr/>
          </p:nvSpPr>
          <p:spPr>
            <a:xfrm>
              <a:off x="5652120" y="2403406"/>
              <a:ext cx="360040" cy="28803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228184" y="2115374"/>
              <a:ext cx="2016224" cy="864096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</a:rPr>
                <a:t>Запрет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57175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  <a:cs typeface="+mn-cs"/>
              </a:rPr>
              <a:t>Исключение </a:t>
            </a:r>
            <a:r>
              <a:rPr lang="ru-RU" sz="2200" b="1" dirty="0">
                <a:solidFill>
                  <a:schemeClr val="tx1"/>
                </a:solidFill>
                <a:latin typeface="+mj-lt"/>
                <a:cs typeface="+mn-cs"/>
              </a:rPr>
              <a:t>из общих 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+mn-cs"/>
              </a:rPr>
              <a:t>правил</a:t>
            </a:r>
            <a:r>
              <a:rPr lang="ru-RU" sz="2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+mj-lt"/>
              </a:rPr>
              <a:t> –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b="1" dirty="0">
                <a:latin typeface="+mj-lt"/>
              </a:rPr>
              <a:t>м</a:t>
            </a:r>
            <a:r>
              <a:rPr lang="ru-RU" sz="2200" b="1" dirty="0" smtClean="0">
                <a:latin typeface="+mj-lt"/>
              </a:rPr>
              <a:t>униципальные </a:t>
            </a:r>
            <a:r>
              <a:rPr lang="ru-RU" sz="2200" b="1" dirty="0">
                <a:latin typeface="+mj-lt"/>
              </a:rPr>
              <a:t>контрольные </a:t>
            </a:r>
            <a:r>
              <a:rPr lang="ru-RU" sz="2200" b="1" dirty="0" smtClean="0">
                <a:latin typeface="+mj-lt"/>
              </a:rPr>
              <a:t>органы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43558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cs typeface="+mn-cs"/>
              </a:rPr>
              <a:t>бщие правила:</a:t>
            </a: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3435846"/>
            <a:ext cx="8784976" cy="1080120"/>
          </a:xfrm>
          <a:prstGeom prst="roundRect">
            <a:avLst/>
          </a:prstGeom>
          <a:solidFill>
            <a:schemeClr val="bg1">
              <a:lumMod val="95000"/>
              <a:alpha val="54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900" b="1" dirty="0">
                <a:solidFill>
                  <a:srgbClr val="FF0000"/>
                </a:solidFill>
              </a:rPr>
              <a:t>Важно</a:t>
            </a:r>
            <a:r>
              <a:rPr lang="en-US" sz="1900" b="1" dirty="0">
                <a:solidFill>
                  <a:srgbClr val="FF0000"/>
                </a:solidFill>
              </a:rPr>
              <a:t>!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Не допускается возложение на 1 должностное лицо такого органа обязанности по осуществлению закупок и контроля в отношении таких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закупок</a:t>
            </a:r>
            <a:endParaRPr lang="ru-RU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0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УСТАНОВЛЕН ЗАПРЕТ НА СОВМЕЩЕНИЕ ФУНКЦИИ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КОНТРОЛЬНОГО ОРГАНА И УПОЛНОМОЧЕННОГО ОРГАНА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58894"/>
            <a:ext cx="9160914" cy="440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6333" y="-72103"/>
            <a:ext cx="901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Уточнены основания для проведения внеплановых проверок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storage\ОКРЗ$\3. Сотрудники\Кузбекова\2017\РАЗНОЕ\Правительственная комиссия 21 февраля 2017\11\stick_figure_drawing_three_check_marks_500_clr_5283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756" y="1275606"/>
            <a:ext cx="2160240" cy="36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1563638"/>
            <a:ext cx="7288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(сообщению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физ.лиц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юр.лиц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ибо осуществляющих общественный контроль общественного объединения или объединения юр. лиц.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2675696"/>
            <a:ext cx="728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самостоятельном обнаружении признаков нарушения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3284279"/>
            <a:ext cx="728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сообщению средств массовой информации, в котором указываются на наличие признаков нарушения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9512" y="195486"/>
            <a:ext cx="879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ЭФФЕКТИВНОСТИ ДЕЯТЕЛЬНОСТИ КОНТРОЛЬНЫХ ОРГАНОВ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Farvaev\Downloads\pre_b_9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91830"/>
            <a:ext cx="3789627" cy="170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9512" y="213970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● показатели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контрольной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деятельности;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● механизм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сбора информации о деятельности органа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контроля;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● порядок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анализа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показателей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контрольной деятельности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применения результатов указанного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анализа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20359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Порядок оценки эффективности деятельности контрольных </a:t>
            </a:r>
            <a:r>
              <a:rPr lang="ru-RU" b="1" dirty="0" smtClean="0">
                <a:solidFill>
                  <a:srgbClr val="00B050"/>
                </a:solidFill>
              </a:rPr>
              <a:t>органов </a:t>
            </a:r>
            <a:r>
              <a:rPr lang="ru-RU" b="1" u="sng" dirty="0" smtClean="0">
                <a:solidFill>
                  <a:srgbClr val="008E40"/>
                </a:solidFill>
              </a:rPr>
              <a:t>включает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71750"/>
            <a:ext cx="4892726" cy="2214246"/>
          </a:xfrm>
          <a:prstGeom prst="rect">
            <a:avLst/>
          </a:prstGeom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067944" y="3510000"/>
            <a:ext cx="450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НАЧАЛЬНИК ОТДЕЛА АДМИНИСТРАТИВНОГО ПРОИЗВОДСТВА КОНТРОЛЬНО-РЕВИЗИОННОГО УПРАВЛЕНИЯ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851920" y="2571750"/>
            <a:ext cx="48965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Кудашева Регина Фаатовна</a:t>
            </a:r>
            <a:endParaRPr lang="ru-RU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ФИНАНСОВ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 совершенствовании КоАП РФ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части применения мер ответственности </a:t>
            </a: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совершение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бюджетных правонарушений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H="1">
            <a:off x="2195736" y="3075806"/>
            <a:ext cx="4608512" cy="0"/>
          </a:xfrm>
          <a:prstGeom prst="line">
            <a:avLst/>
          </a:prstGeom>
          <a:ln>
            <a:gradFill flip="none" rotWithShape="1">
              <a:gsLst>
                <a:gs pos="25000">
                  <a:srgbClr val="9BB6E4"/>
                </a:gs>
                <a:gs pos="75000">
                  <a:srgbClr val="A1B9E6"/>
                </a:gs>
                <a:gs pos="50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нта лицом вниз 4"/>
          <p:cNvSpPr/>
          <p:nvPr/>
        </p:nvSpPr>
        <p:spPr>
          <a:xfrm>
            <a:off x="143508" y="843558"/>
            <a:ext cx="8856984" cy="2016224"/>
          </a:xfrm>
          <a:prstGeom prst="ribbon">
            <a:avLst>
              <a:gd name="adj1" fmla="val 12846"/>
              <a:gd name="adj2" fmla="val 67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Федеральный закон от 29.05.2019 г. № 113-ФЗ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«О </a:t>
            </a:r>
            <a:r>
              <a:rPr lang="ru-RU" sz="1600" dirty="0">
                <a:solidFill>
                  <a:schemeClr val="tx1"/>
                </a:solidFill>
              </a:rPr>
              <a:t>внесении изменений в Кодекс Российской Федерации об административных </a:t>
            </a:r>
            <a:r>
              <a:rPr lang="ru-RU" sz="1600" dirty="0" smtClean="0">
                <a:solidFill>
                  <a:schemeClr val="tx1"/>
                </a:solidFill>
              </a:rPr>
              <a:t>правонарушениях»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804" y="12347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КоАП РФ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8944" y="2903323"/>
            <a:ext cx="4248472" cy="1870845"/>
            <a:chOff x="4895528" y="2903323"/>
            <a:chExt cx="4248472" cy="187084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95528" y="3527673"/>
              <a:ext cx="4248472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изменены статьи 15.15.6 и 15.15.7 КоАП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РФ;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статья 15.11 КоАП РФ относится ко всем организациям, кроме организаций бюджетной сферы и правом составления протоколов по ней наделены только налоговые органы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66648" y="3127276"/>
              <a:ext cx="30923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Основные новации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026" name="Picture 2" descr="https://cdn.pixabay.com/photo/2013/07/13/13/21/compass-160863_640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712" y="2903323"/>
              <a:ext cx="911780" cy="90180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851692" y="2935697"/>
            <a:ext cx="590826" cy="373595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3075806"/>
            <a:ext cx="0" cy="1944216"/>
          </a:xfrm>
          <a:prstGeom prst="line">
            <a:avLst/>
          </a:prstGeom>
          <a:ln>
            <a:gradFill>
              <a:gsLst>
                <a:gs pos="10000">
                  <a:srgbClr val="9BB6E4"/>
                </a:gs>
                <a:gs pos="71000">
                  <a:srgbClr val="A1B9E6"/>
                </a:gs>
                <a:gs pos="46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</a:schemeClr>
                </a:gs>
              </a:gsLst>
              <a:lin ang="5400000" scaled="0"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664516" y="2938347"/>
            <a:ext cx="4356484" cy="2205153"/>
            <a:chOff x="0" y="2938347"/>
            <a:chExt cx="4356484" cy="22051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527673"/>
              <a:ext cx="4356484" cy="1615827"/>
            </a:xfrm>
            <a:prstGeom prst="rect">
              <a:avLst/>
            </a:prstGeom>
            <a:noFill/>
          </p:spPr>
          <p:txBody>
            <a:bodyPr wrap="square">
              <a:no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Вступил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 силу с </a:t>
              </a:r>
              <a:r>
                <a:rPr lang="ru-RU" sz="1400" b="1" dirty="0" smtClean="0">
                  <a:solidFill>
                    <a:srgbClr val="C00000"/>
                  </a:solidFill>
                  <a:latin typeface="+mn-lt"/>
                </a:rPr>
                <a:t>09.06.2019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6432" y="3127276"/>
              <a:ext cx="350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Сроки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76" y="2938347"/>
              <a:ext cx="669256" cy="6692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2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2439" y="792088"/>
            <a:ext cx="9144000" cy="4351412"/>
          </a:xfrm>
          <a:prstGeom prst="rect">
            <a:avLst/>
          </a:prstGeom>
          <a:pattFill prst="pct1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3840" y="4485020"/>
            <a:ext cx="9140160" cy="65848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ст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15.15.6 КоАП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РФ (часть 1) </a:t>
            </a:r>
          </a:p>
          <a:p>
            <a:pPr algn="ctr"/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01716" y="771550"/>
            <a:ext cx="3584276" cy="5033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55526"/>
            <a:ext cx="7200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644983"/>
            <a:ext cx="6942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Штраф на должностных лиц от 10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30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36" y="4328463"/>
            <a:ext cx="720080" cy="7200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7504" y="3602797"/>
            <a:ext cx="4608512" cy="8822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6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s://pravo.ru/store/images/4/58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66" y="-42582"/>
            <a:ext cx="1164258" cy="8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45032" y="170765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Непредставление или представление с </a:t>
            </a:r>
            <a:r>
              <a:rPr lang="ru-RU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нарушением сроков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установленных законодательством РФ о бухгалтерском учете, бюджетным законодательством и иными НПА, регулирующими бюджетные правоотношения,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бюджетной или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бухгалтерской (финансовой)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отчетности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2439" y="727802"/>
            <a:ext cx="9144000" cy="4351412"/>
          </a:xfrm>
          <a:prstGeom prst="rect">
            <a:avLst/>
          </a:prstGeom>
          <a:pattFill prst="pct1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3840" y="4485020"/>
            <a:ext cx="9140160" cy="65848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87801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ст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15.15.6 КоАП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РФ (части 2, 5) </a:t>
            </a:r>
          </a:p>
          <a:p>
            <a:pPr algn="ctr"/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01716" y="771550"/>
            <a:ext cx="3584276" cy="5033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55526"/>
            <a:ext cx="7200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383688"/>
            <a:ext cx="720080" cy="7200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7504" y="3602797"/>
            <a:ext cx="4608512" cy="8822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6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s://pravo.ru/store/images/4/58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66" y="-42582"/>
            <a:ext cx="1164258" cy="8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17731" y="792088"/>
            <a:ext cx="86914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Нарушение требований к бюджетному (бухгалтерскому) учету, повлекшее представление бюджетной или бухгалтерской (финансовой) отчетности,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содержащей незначительное* искажение показателей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либо нарушение порядка составления (формирования) консолидированной бухгалтерской (финансовой) отчетности,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повлекшее незначительное* искажение показателей или не повлекшее искажения показателей этой отчетности</a:t>
            </a:r>
            <a:endParaRPr lang="ru-RU" sz="1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516" y="2654168"/>
            <a:ext cx="8568952" cy="17692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Под незначительным искажением понимается: </a:t>
            </a:r>
          </a:p>
          <a:p>
            <a:pPr algn="just"/>
            <a:r>
              <a:rPr lang="ru-RU" sz="1350" dirty="0" smtClean="0"/>
              <a:t>1</a:t>
            </a:r>
            <a:r>
              <a:rPr lang="ru-RU" sz="1350" dirty="0"/>
              <a:t>) искажение показателя бюджетной, бухгалтерской (финансовой) отчетности, выраженного в денежном измерении, которое привело к искажению информации об активах, и (или) обязательствах, и (или) о финансовом результате:</a:t>
            </a:r>
          </a:p>
          <a:p>
            <a:pPr algn="just"/>
            <a:r>
              <a:rPr lang="ru-RU" sz="1350" dirty="0"/>
              <a:t>- не менее 1%, но не более чем на 10%, и не превышающее 100 000 руб.;</a:t>
            </a:r>
          </a:p>
          <a:p>
            <a:pPr algn="just"/>
            <a:r>
              <a:rPr lang="ru-RU" sz="1350" dirty="0"/>
              <a:t>- не более 1% и превышающее 100 000 руб., но не превышающее 1 000 000 руб.;</a:t>
            </a:r>
          </a:p>
          <a:p>
            <a:pPr algn="just"/>
            <a:r>
              <a:rPr lang="ru-RU" sz="1350" dirty="0"/>
              <a:t>2) занижение сумм налогов и сборов, страховых взносов на сумму, не превышающую 100 000 руб., вследствие нарушения требований к бюджетному (бухгалтерскому) учету и (или) искажения показателей бюджетной или бухгалтерской (финансовой) </a:t>
            </a:r>
            <a:r>
              <a:rPr lang="ru-RU" sz="1350" dirty="0" smtClean="0"/>
              <a:t>отчетности</a:t>
            </a:r>
            <a:endParaRPr lang="ru-RU" sz="135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4521873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Предупреждение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или штраф от 1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14046" y="4521873"/>
            <a:ext cx="30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Повторное совершение - штраф от 5 до 15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2439" y="792088"/>
            <a:ext cx="9144000" cy="4351412"/>
          </a:xfrm>
          <a:prstGeom prst="rect">
            <a:avLst/>
          </a:prstGeom>
          <a:pattFill prst="pct1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3840" y="4485020"/>
            <a:ext cx="9140160" cy="65848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87801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ст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15.15.6 КоАП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РФ (части 3, 6) </a:t>
            </a:r>
          </a:p>
          <a:p>
            <a:pPr algn="ctr"/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01716" y="771550"/>
            <a:ext cx="3584276" cy="5033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55526"/>
            <a:ext cx="7200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423422"/>
            <a:ext cx="720080" cy="7200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7504" y="3602797"/>
            <a:ext cx="4608512" cy="8822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6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s://pravo.ru/store/images/4/58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66" y="-42582"/>
            <a:ext cx="1164258" cy="8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45032" y="790888"/>
            <a:ext cx="86914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Нарушение требований к бюджетному (бухгалтерскому) учету, повлекшее представление бюджетной или бухгалтерской (финансовой) отчетности,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содержащей значительное* искажение показателей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либо нарушение порядка составления (формирования) консолидированной бухгалтерской (финансовой) отчетности,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повлекшее значительное* искажение показателей этой отчетности</a:t>
            </a:r>
            <a:endParaRPr lang="ru-RU" sz="1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210" y="2643758"/>
            <a:ext cx="8568952" cy="1594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Под значительным искажением понимается: </a:t>
            </a:r>
          </a:p>
          <a:p>
            <a:r>
              <a:rPr lang="ru-RU" sz="1350" dirty="0"/>
              <a:t>1) искажение показателя бюджетной или бухгалтерской (финансовой) отчетности, выраженного в денежном измерении, которое привело к искажению информации об активах, и (или) обязательствах, и (или) о финансовом результате:</a:t>
            </a:r>
          </a:p>
          <a:p>
            <a:r>
              <a:rPr lang="ru-RU" sz="1350" dirty="0"/>
              <a:t>- не </a:t>
            </a:r>
            <a:r>
              <a:rPr lang="ru-RU" sz="1350"/>
              <a:t>менее </a:t>
            </a:r>
            <a:r>
              <a:rPr lang="ru-RU" sz="1350" smtClean="0"/>
              <a:t>1 %, </a:t>
            </a:r>
            <a:r>
              <a:rPr lang="ru-RU" sz="1350" dirty="0"/>
              <a:t>но не более чем на 10%, превышающее 100 000 руб., но не превышающее 1 000 000 руб.;</a:t>
            </a:r>
          </a:p>
          <a:p>
            <a:r>
              <a:rPr lang="ru-RU" sz="1350" dirty="0"/>
              <a:t>- не более 1% и превышающее </a:t>
            </a:r>
            <a:r>
              <a:rPr lang="ru-RU" sz="1350" dirty="0" smtClean="0"/>
              <a:t>1 000 </a:t>
            </a:r>
            <a:r>
              <a:rPr lang="ru-RU" sz="1350" dirty="0"/>
              <a:t>000 руб</a:t>
            </a:r>
            <a:r>
              <a:rPr lang="ru-RU" sz="1350" dirty="0" smtClean="0"/>
              <a:t>.;</a:t>
            </a:r>
            <a:endParaRPr lang="ru-RU" sz="1350" dirty="0"/>
          </a:p>
          <a:p>
            <a:r>
              <a:rPr lang="ru-RU" sz="1350" dirty="0"/>
              <a:t>2) занижение сумм налогов и сборов, страховых взносов на сумму, превышающую 100 000 руб., но не превышающую 1 000 000 руб., вследствие нарушения требований к бюджетному (бухгалтерскому) учету и (или) искажения показателей бюджетной или бухгалтерской (финансовой) отчетности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4614184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Штраф от 5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15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14046" y="4521873"/>
            <a:ext cx="30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Повторное совершение - штраф от 15 до 30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2439" y="792088"/>
            <a:ext cx="9144000" cy="4351412"/>
          </a:xfrm>
          <a:prstGeom prst="rect">
            <a:avLst/>
          </a:prstGeom>
          <a:pattFill prst="pct1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3840" y="4485020"/>
            <a:ext cx="9140160" cy="65848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87801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ст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15.15.6 КоАП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РФ (части 4, 7) </a:t>
            </a:r>
          </a:p>
          <a:p>
            <a:pPr algn="ctr"/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01716" y="771550"/>
            <a:ext cx="3584276" cy="5033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55526"/>
            <a:ext cx="7200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299942"/>
            <a:ext cx="720080" cy="7200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7504" y="3602797"/>
            <a:ext cx="4608512" cy="8822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6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s://pravo.ru/store/images/4/58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66" y="-42582"/>
            <a:ext cx="1164258" cy="8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45765" y="1347904"/>
            <a:ext cx="8691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Грубое* нарушение требований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 бюджетному (бухгалтерскому) учету, в </a:t>
            </a:r>
            <a:r>
              <a:rPr lang="ru-RU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к составлению либо представлению бюджетной или бухгалтерской (финансовой) отчетности, либо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грубое* нарушение порядка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составления (формирования) консолидированной бухгалтерской (финансовой) отчетности,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если эти действия не содержат уголовно наказуемого деяния</a:t>
            </a:r>
            <a:endParaRPr lang="ru-RU" sz="1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4614184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Штраф от 15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14046" y="4521873"/>
            <a:ext cx="304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Повторное совершение - штраф от 30 до 50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87801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163" y="5147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Под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грубым нарушением требований </a:t>
            </a:r>
            <a:endParaRPr lang="ru-RU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либо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порядка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понимается: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01716" y="771550"/>
            <a:ext cx="3584276" cy="5033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55526"/>
            <a:ext cx="7200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602797"/>
            <a:ext cx="4608512" cy="8822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16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s://pravo.ru/store/images/4/588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66" y="-42582"/>
            <a:ext cx="1164258" cy="8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94528" y="757824"/>
            <a:ext cx="869146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>
                <a:solidFill>
                  <a:schemeClr val="tx1"/>
                </a:solidFill>
              </a:rPr>
              <a:t>1) искажение показателя бюджетной или бухгалтерской (финансовой) отчетности, выраженного в денежном измерении, которое привело к искажению информации об активах, и (или) обязательствах, и (или) о финансовом результате:</a:t>
            </a:r>
          </a:p>
          <a:p>
            <a:r>
              <a:rPr lang="ru-RU" sz="1250" dirty="0">
                <a:solidFill>
                  <a:schemeClr val="tx1"/>
                </a:solidFill>
              </a:rPr>
              <a:t>- более чем на 10%;</a:t>
            </a:r>
          </a:p>
          <a:p>
            <a:r>
              <a:rPr lang="ru-RU" sz="1250" dirty="0">
                <a:solidFill>
                  <a:schemeClr val="tx1"/>
                </a:solidFill>
              </a:rPr>
              <a:t>- не менее 1%, но не более чем на 10% и на сумму, превышающую 1 000 000 руб.;</a:t>
            </a:r>
          </a:p>
          <a:p>
            <a:r>
              <a:rPr lang="ru-RU" sz="1250" dirty="0">
                <a:solidFill>
                  <a:schemeClr val="tx1"/>
                </a:solidFill>
              </a:rPr>
              <a:t>2) искажение показателя бюджетной отчетности, выраженного в денежном измерении, которое привело к искажению показателя результата исполнения бюджета;</a:t>
            </a:r>
          </a:p>
          <a:p>
            <a:r>
              <a:rPr lang="ru-RU" sz="1250" dirty="0">
                <a:solidFill>
                  <a:schemeClr val="tx1"/>
                </a:solidFill>
              </a:rPr>
              <a:t>3) занижение сумм налогов и сборов, страховых взносов на сумму, превышающую 1 000 000 руб., вследствие нарушения требований к бюджетному (бухгалтерскому) учету и (или) искажения показателей бюджетной или бухгалтерской (финансовой) отчетности;</a:t>
            </a:r>
          </a:p>
          <a:p>
            <a:r>
              <a:rPr lang="ru-RU" sz="1250" dirty="0">
                <a:solidFill>
                  <a:schemeClr val="tx1"/>
                </a:solidFill>
              </a:rPr>
              <a:t>4) включение в бюджетную или бухгалтерскую (финансовую) отчетность показателей, характеризующих объекты бухгалтерского учета и не подтвержденных соответствующими регистрами бухгалтерского учета и (или) первичными учетными документами;</a:t>
            </a:r>
          </a:p>
          <a:p>
            <a:r>
              <a:rPr lang="ru-RU" sz="1250" dirty="0">
                <a:solidFill>
                  <a:schemeClr val="tx1"/>
                </a:solidFill>
              </a:rPr>
              <a:t>5) регистрация в регистрах бухгалтерского учета мнимого объекта бухгалтерского учета (в том числе неосуществленных расходов, несуществующих обязательств, не имевших места фактов хозяйственной жизни) или притворного объекта бухгалтерского учета;</a:t>
            </a:r>
          </a:p>
          <a:p>
            <a:r>
              <a:rPr lang="ru-RU" sz="1250" dirty="0">
                <a:solidFill>
                  <a:schemeClr val="tx1"/>
                </a:solidFill>
              </a:rPr>
              <a:t>6) ведение счетов бюджетного (бухгалтерского) учета вне применяемых регистров бухгалтерского учета;</a:t>
            </a:r>
          </a:p>
          <a:p>
            <a:r>
              <a:rPr lang="ru-RU" sz="1250" dirty="0">
                <a:solidFill>
                  <a:schemeClr val="tx1"/>
                </a:solidFill>
              </a:rPr>
              <a:t>7) отсутствие первичных учетных документов, и (или) регистров бухгалтерского учета, и (или) бюджетной или бухгалтерской (финансовой) отчетности, и (или) аудиторского заключения о бухгалтерской (финансовой) отчетности (если проведение аудита бухгалтерской (финансовой) отчетности является обязательным) в течение установленных сроков хранения таких </a:t>
            </a:r>
            <a:r>
              <a:rPr lang="ru-RU" sz="1250" dirty="0" smtClean="0">
                <a:solidFill>
                  <a:schemeClr val="tx1"/>
                </a:solidFill>
              </a:rPr>
              <a:t>документов</a:t>
            </a:r>
            <a:endParaRPr lang="ru-RU" sz="1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H="1">
            <a:off x="2195736" y="3075806"/>
            <a:ext cx="4608512" cy="0"/>
          </a:xfrm>
          <a:prstGeom prst="line">
            <a:avLst/>
          </a:prstGeom>
          <a:ln>
            <a:gradFill flip="none" rotWithShape="1">
              <a:gsLst>
                <a:gs pos="25000">
                  <a:srgbClr val="9BB6E4"/>
                </a:gs>
                <a:gs pos="75000">
                  <a:srgbClr val="A1B9E6"/>
                </a:gs>
                <a:gs pos="50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нта лицом вниз 4"/>
          <p:cNvSpPr/>
          <p:nvPr/>
        </p:nvSpPr>
        <p:spPr>
          <a:xfrm>
            <a:off x="143508" y="843558"/>
            <a:ext cx="8856984" cy="2016224"/>
          </a:xfrm>
          <a:prstGeom prst="ribbon">
            <a:avLst>
              <a:gd name="adj1" fmla="val 12846"/>
              <a:gd name="adj2" fmla="val 67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Федеральный закон от 26.07.2019 г. № 199-ФЗ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О внесении изменений в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Бюджетный кодекс Российской Федерации в части совершенствования государственного (муниципального) финансового контроля, внутреннего финансового контроля и внутреннего финансового аудита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804" y="0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СФЕРЕ ГОСУДАРСТВЕННОГО (МУНИЦИПАЛЬНОГО) ФИНАНСОВОГО КОНТРОЛЯ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8944" y="2903323"/>
            <a:ext cx="4248472" cy="2240177"/>
            <a:chOff x="4895528" y="2903323"/>
            <a:chExt cx="4248472" cy="224017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95528" y="3527673"/>
              <a:ext cx="4248472" cy="161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расширение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сферы финконтроля;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единообразие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подходов, 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унификация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организации, проведения и реализации контрольных мероприятий, 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стандартизация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организации внутреннего финансового аудита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66648" y="3127276"/>
              <a:ext cx="30923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Основные новации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026" name="Picture 2" descr="https://cdn.pixabay.com/photo/2013/07/13/13/21/compass-160863_640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712" y="2903323"/>
              <a:ext cx="911780" cy="90180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851692" y="2935697"/>
            <a:ext cx="590826" cy="373595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3075806"/>
            <a:ext cx="0" cy="1944216"/>
          </a:xfrm>
          <a:prstGeom prst="line">
            <a:avLst/>
          </a:prstGeom>
          <a:ln>
            <a:gradFill>
              <a:gsLst>
                <a:gs pos="10000">
                  <a:srgbClr val="9BB6E4"/>
                </a:gs>
                <a:gs pos="71000">
                  <a:srgbClr val="A1B9E6"/>
                </a:gs>
                <a:gs pos="46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</a:schemeClr>
                </a:gs>
              </a:gsLst>
              <a:lin ang="5400000" scaled="0"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664516" y="2938347"/>
            <a:ext cx="4356484" cy="2205153"/>
            <a:chOff x="0" y="2938347"/>
            <a:chExt cx="4356484" cy="22051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527673"/>
              <a:ext cx="4356484" cy="1615827"/>
            </a:xfrm>
            <a:prstGeom prst="rect">
              <a:avLst/>
            </a:prstGeom>
            <a:noFill/>
          </p:spPr>
          <p:txBody>
            <a:bodyPr wrap="square">
              <a:no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Основные положения вступают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 силу с </a:t>
              </a:r>
              <a:r>
                <a:rPr lang="ru-RU" sz="1400" b="1" dirty="0" smtClean="0">
                  <a:solidFill>
                    <a:srgbClr val="C00000"/>
                  </a:solidFill>
                  <a:latin typeface="+mn-lt"/>
                </a:rPr>
                <a:t>06.08.2019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 части полномочий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Минфина РФ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по стандартизации ВФА – </a:t>
              </a:r>
              <a:r>
                <a:rPr lang="ru-RU" sz="1400" b="1" dirty="0">
                  <a:solidFill>
                    <a:srgbClr val="C00000"/>
                  </a:solidFill>
                  <a:latin typeface="+mn-lt"/>
                </a:rPr>
                <a:t>01.01.2020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Вступление в силу полномочий Правительства РФ по стандартизации внутреннего Г(М)ФК – </a:t>
              </a:r>
              <a:r>
                <a:rPr lang="ru-RU" sz="1400" b="1" dirty="0">
                  <a:solidFill>
                    <a:srgbClr val="C00000"/>
                  </a:solidFill>
                  <a:latin typeface="+mn-lt"/>
                </a:rPr>
                <a:t>01.07.2020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6432" y="3127276"/>
              <a:ext cx="350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Сроки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76" y="2938347"/>
              <a:ext cx="669256" cy="6692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662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4086" y="4767263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34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ОТВЕТСТВЕННОСТЬ ПО СТАТЬЕ 15.15.6 КоАП РФ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8447"/>
            <a:ext cx="6459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1 к статье 15.15.6 КоАП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возлагается </a:t>
            </a:r>
            <a:r>
              <a:rPr lang="ru-RU" sz="15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(муниципальных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учреждений,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органов,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государственных внебюджетных фондов,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территориальных государственных внебюджетных фондов,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в соответствии с бюджетным законодательством Российской Федерации бюджетные полномочия по ведению бюджетного учета и (или) составлению бюджетной отчетности.</a:t>
            </a:r>
          </a:p>
        </p:txBody>
      </p:sp>
      <p:pic>
        <p:nvPicPr>
          <p:cNvPr id="7" name="Picture 2" descr="C:\Users\muhamadiev\Pictures\untitl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812" y="3087593"/>
            <a:ext cx="2146010" cy="18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uhamadiev\Pictures\возмещение-ущерб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60232"/>
            <a:ext cx="2146010" cy="16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624156" y="1460232"/>
            <a:ext cx="2175323" cy="5091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Административный штраф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5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4572000" y="792088"/>
            <a:ext cx="0" cy="4351412"/>
          </a:xfrm>
          <a:prstGeom prst="line">
            <a:avLst/>
          </a:prstGeom>
          <a:ln>
            <a:gradFill>
              <a:gsLst>
                <a:gs pos="0">
                  <a:schemeClr val="accent3"/>
                </a:gs>
                <a:gs pos="98000">
                  <a:srgbClr val="9BBB59"/>
                </a:gs>
              </a:gsLst>
              <a:lin ang="5400000" scaled="0"/>
            </a:gra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840" y="4485020"/>
            <a:ext cx="9140160" cy="65848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87801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ст. 15.15.7 КоАП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РФ –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новые составы: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771550"/>
            <a:ext cx="3584276" cy="525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1838142"/>
            <a:ext cx="40507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Нарушение получателем бюджетных средств установленных сроков 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постановки на учет бюджетных и (или) денежных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обязательств либо сроков внесения изменений 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 ранее поставленное на учет бюджетное и (или) денежное обязательство </a:t>
            </a:r>
            <a:r>
              <a:rPr lang="ru-RU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более чем на 10 рабочих 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дней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0456" y="4672776"/>
            <a:ext cx="304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Штраф от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10 до 30 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490" y="792089"/>
            <a:ext cx="3456384" cy="98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Часть1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424" y="4659982"/>
            <a:ext cx="4158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Штраф от 10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тысяч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312737"/>
            <a:ext cx="720080" cy="720078"/>
          </a:xfrm>
          <a:prstGeom prst="rect">
            <a:avLst/>
          </a:prstGeom>
        </p:spPr>
      </p:pic>
      <p:pic>
        <p:nvPicPr>
          <p:cNvPr id="1028" name="Picture 4" descr="https://pravo.ru/store/images/4/58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66" y="-42582"/>
            <a:ext cx="1164258" cy="8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85620" y="1838142"/>
            <a:ext cx="4050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Нарушение ГРБС порядка формирования и (или) представления обоснований бюджетных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ассигнований</a:t>
            </a:r>
            <a:endParaRPr lang="ru-RU" sz="1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1084" y="1154175"/>
            <a:ext cx="3584276" cy="5033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792087"/>
            <a:ext cx="3340047" cy="1131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Часть3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H="1">
            <a:off x="2195736" y="3075806"/>
            <a:ext cx="4608512" cy="0"/>
          </a:xfrm>
          <a:prstGeom prst="line">
            <a:avLst/>
          </a:prstGeom>
          <a:ln>
            <a:gradFill flip="none" rotWithShape="1">
              <a:gsLst>
                <a:gs pos="25000">
                  <a:srgbClr val="9BB6E4"/>
                </a:gs>
                <a:gs pos="75000">
                  <a:srgbClr val="A1B9E6"/>
                </a:gs>
                <a:gs pos="50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нта лицом вниз 4"/>
          <p:cNvSpPr/>
          <p:nvPr/>
        </p:nvSpPr>
        <p:spPr>
          <a:xfrm>
            <a:off x="143508" y="843558"/>
            <a:ext cx="8856984" cy="2016224"/>
          </a:xfrm>
          <a:prstGeom prst="ribbon">
            <a:avLst>
              <a:gd name="adj1" fmla="val 12846"/>
              <a:gd name="adj2" fmla="val 67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Федеральный закон от 26.07.2019 г. № 220-ФЗ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«О </a:t>
            </a:r>
            <a:r>
              <a:rPr lang="ru-RU" sz="1600" dirty="0">
                <a:solidFill>
                  <a:schemeClr val="tx1"/>
                </a:solidFill>
              </a:rPr>
              <a:t>внесении </a:t>
            </a:r>
            <a:r>
              <a:rPr lang="ru-RU" sz="1600" dirty="0" smtClean="0">
                <a:solidFill>
                  <a:schemeClr val="tx1"/>
                </a:solidFill>
              </a:rPr>
              <a:t>изменения </a:t>
            </a:r>
            <a:r>
              <a:rPr lang="ru-RU" sz="1600" smtClean="0">
                <a:solidFill>
                  <a:schemeClr val="tx1"/>
                </a:solidFill>
              </a:rPr>
              <a:t>в статью </a:t>
            </a:r>
            <a:r>
              <a:rPr lang="ru-RU" sz="1600" dirty="0" smtClean="0">
                <a:solidFill>
                  <a:schemeClr val="tx1"/>
                </a:solidFill>
              </a:rPr>
              <a:t>4.5 Кодекса </a:t>
            </a:r>
            <a:r>
              <a:rPr lang="ru-RU" sz="1600" dirty="0">
                <a:solidFill>
                  <a:schemeClr val="tx1"/>
                </a:solidFill>
              </a:rPr>
              <a:t>Российской Федерации об административных </a:t>
            </a:r>
            <a:r>
              <a:rPr lang="ru-RU" sz="1600" dirty="0" smtClean="0">
                <a:solidFill>
                  <a:schemeClr val="tx1"/>
                </a:solidFill>
              </a:rPr>
              <a:t>правонарушениях»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8944" y="2903323"/>
            <a:ext cx="4248472" cy="2424843"/>
            <a:chOff x="4895528" y="2903323"/>
            <a:chExt cx="4248472" cy="242484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95528" y="3527673"/>
              <a:ext cx="4248472" cy="1800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В случае если наряду с дисквалификацией                        в санкции статьи КоАП РФ имеется наказание                    в виде штрафа, то срок давности привлечения                 к ответственности по бюджетным правонарушениям </a:t>
              </a:r>
              <a:r>
                <a:rPr lang="ru-RU" sz="1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составляет 2 года со дня совершения правонарушения </a:t>
              </a:r>
              <a:endPara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endParaRPr lang="ru-RU" sz="1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66648" y="3127276"/>
              <a:ext cx="25337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Новация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026" name="Picture 2" descr="https://cdn.pixabay.com/photo/2013/07/13/13/21/compass-160863_640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712" y="2903323"/>
              <a:ext cx="911780" cy="90180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851692" y="2935697"/>
            <a:ext cx="590826" cy="373595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3075806"/>
            <a:ext cx="0" cy="1944216"/>
          </a:xfrm>
          <a:prstGeom prst="line">
            <a:avLst/>
          </a:prstGeom>
          <a:ln>
            <a:gradFill>
              <a:gsLst>
                <a:gs pos="10000">
                  <a:srgbClr val="9BB6E4"/>
                </a:gs>
                <a:gs pos="71000">
                  <a:srgbClr val="A1B9E6"/>
                </a:gs>
                <a:gs pos="46000">
                  <a:srgbClr val="9DB7E5"/>
                </a:gs>
                <a:gs pos="100000">
                  <a:srgbClr val="A2BAE6">
                    <a:alpha val="0"/>
                  </a:srgbClr>
                </a:gs>
                <a:gs pos="0">
                  <a:schemeClr val="accent1">
                    <a:tint val="66000"/>
                    <a:satMod val="160000"/>
                  </a:schemeClr>
                </a:gs>
              </a:gsLst>
              <a:lin ang="5400000" scaled="0"/>
            </a:gra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664516" y="2938347"/>
            <a:ext cx="4356484" cy="2205153"/>
            <a:chOff x="0" y="2938347"/>
            <a:chExt cx="4356484" cy="22051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527673"/>
              <a:ext cx="4356484" cy="1615827"/>
            </a:xfrm>
            <a:prstGeom prst="rect">
              <a:avLst/>
            </a:prstGeom>
            <a:noFill/>
          </p:spPr>
          <p:txBody>
            <a:bodyPr wrap="square">
              <a:noAutofit/>
              <a:scene3d>
                <a:camera prst="perspectiveFront"/>
                <a:lightRig rig="threePt" dir="t"/>
              </a:scene3d>
            </a:bodyPr>
            <a:lstStyle/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Вступил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в силу </a:t>
              </a:r>
              <a:r>
                <a:rPr lang="ru-RU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26.07.2019</a:t>
              </a:r>
            </a:p>
            <a:p>
              <a:pPr marL="285750" indent="-285750"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НЕ ИМЕЕТ ОБРАТНОЙ СИЛЫ!!!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6432" y="3127276"/>
              <a:ext cx="350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800" b="1" dirty="0" smtClean="0">
                  <a:ln w="1905"/>
                  <a:gradFill>
                    <a:gsLst>
                      <a:gs pos="0">
                        <a:schemeClr val="tx2"/>
                      </a:gs>
                      <a:gs pos="7800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Сроки</a:t>
              </a:r>
              <a:endParaRPr lang="ru-RU" sz="1800" b="1" dirty="0">
                <a:ln w="1905"/>
                <a:gradFill>
                  <a:gsLst>
                    <a:gs pos="0">
                      <a:schemeClr val="tx2"/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76" y="2938347"/>
              <a:ext cx="669256" cy="6692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521804" y="123478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КоАП РФ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3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168" y="792088"/>
            <a:ext cx="9144000" cy="4351412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5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РАСШИРЕНИЕ ПРЕДМЕТА ГОСУДАРСТВЕННОГО (МУНИЦИПАЛЬНОГО) ФИНАНСОВОГО КОНТРОЛЯ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672" y="1208187"/>
            <a:ext cx="6519584" cy="15795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Соблюдение: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бюджетного законодательства;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иных 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НПА, регулирующих бюджетные правоотношения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296168"/>
            <a:ext cx="6516216" cy="172385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Соблюдение положений: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правовых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актов по расходным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обязательствам публично-правовых образований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условий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государственных (муниципальных) контрактов;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договоров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(соглашений) о предоставлении средств из бюджета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512" y="2787774"/>
            <a:ext cx="9144000" cy="0"/>
          </a:xfrm>
          <a:prstGeom prst="line">
            <a:avLst/>
          </a:prstGeom>
          <a:ln w="47625" cap="rnd">
            <a:solidFill>
              <a:schemeClr val="accent1"/>
            </a:solidFill>
            <a:prstDash val="sysDot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08392" y="284495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Добавлено</a:t>
            </a:r>
            <a:endParaRPr lang="ru-RU" sz="2800" b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77155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Было</a:t>
            </a:r>
            <a:endParaRPr lang="ru-RU" sz="2800" b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843558"/>
            <a:ext cx="1547984" cy="1547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238986"/>
            <a:ext cx="2738959" cy="14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4086" y="4767263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3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ОТНЕСЕНИЕ К ОБЪЕКТАМ КОНТРОЛЯ ИСПОЛНИТЕЛЕЙ </a:t>
            </a:r>
            <a:b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(ПОСТАВЩИКОВ, ПОДРЯДЧИКОВ)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612104" y="3471172"/>
            <a:ext cx="1184418" cy="1184416"/>
          </a:xfrm>
          <a:custGeom>
            <a:avLst/>
            <a:gdLst>
              <a:gd name="connsiteX0" fmla="*/ 0 w 787341"/>
              <a:gd name="connsiteY0" fmla="*/ 393671 h 787341"/>
              <a:gd name="connsiteX1" fmla="*/ 393671 w 787341"/>
              <a:gd name="connsiteY1" fmla="*/ 0 h 787341"/>
              <a:gd name="connsiteX2" fmla="*/ 787342 w 787341"/>
              <a:gd name="connsiteY2" fmla="*/ 393671 h 787341"/>
              <a:gd name="connsiteX3" fmla="*/ 393671 w 787341"/>
              <a:gd name="connsiteY3" fmla="*/ 787342 h 787341"/>
              <a:gd name="connsiteX4" fmla="*/ 0 w 787341"/>
              <a:gd name="connsiteY4" fmla="*/ 393671 h 78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341" h="787341">
                <a:moveTo>
                  <a:pt x="0" y="393671"/>
                </a:moveTo>
                <a:cubicBezTo>
                  <a:pt x="0" y="176253"/>
                  <a:pt x="176253" y="0"/>
                  <a:pt x="393671" y="0"/>
                </a:cubicBezTo>
                <a:cubicBezTo>
                  <a:pt x="611089" y="0"/>
                  <a:pt x="787342" y="176253"/>
                  <a:pt x="787342" y="393671"/>
                </a:cubicBezTo>
                <a:cubicBezTo>
                  <a:pt x="787342" y="611089"/>
                  <a:pt x="611089" y="787342"/>
                  <a:pt x="393671" y="787342"/>
                </a:cubicBezTo>
                <a:cubicBezTo>
                  <a:pt x="176253" y="787342"/>
                  <a:pt x="0" y="611089"/>
                  <a:pt x="0" y="393671"/>
                </a:cubicBezTo>
                <a:close/>
              </a:path>
            </a:pathLst>
          </a:cu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Поставщики</a:t>
            </a:r>
            <a:endParaRPr lang="ru-RU" sz="14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3212020" y="3856761"/>
            <a:ext cx="413240" cy="413238"/>
          </a:xfrm>
          <a:custGeom>
            <a:avLst/>
            <a:gdLst>
              <a:gd name="connsiteX0" fmla="*/ 60530 w 456657"/>
              <a:gd name="connsiteY0" fmla="*/ 174626 h 456657"/>
              <a:gd name="connsiteX1" fmla="*/ 174626 w 456657"/>
              <a:gd name="connsiteY1" fmla="*/ 174626 h 456657"/>
              <a:gd name="connsiteX2" fmla="*/ 174626 w 456657"/>
              <a:gd name="connsiteY2" fmla="*/ 60530 h 456657"/>
              <a:gd name="connsiteX3" fmla="*/ 282031 w 456657"/>
              <a:gd name="connsiteY3" fmla="*/ 60530 h 456657"/>
              <a:gd name="connsiteX4" fmla="*/ 282031 w 456657"/>
              <a:gd name="connsiteY4" fmla="*/ 174626 h 456657"/>
              <a:gd name="connsiteX5" fmla="*/ 396127 w 456657"/>
              <a:gd name="connsiteY5" fmla="*/ 174626 h 456657"/>
              <a:gd name="connsiteX6" fmla="*/ 396127 w 456657"/>
              <a:gd name="connsiteY6" fmla="*/ 282031 h 456657"/>
              <a:gd name="connsiteX7" fmla="*/ 282031 w 456657"/>
              <a:gd name="connsiteY7" fmla="*/ 282031 h 456657"/>
              <a:gd name="connsiteX8" fmla="*/ 282031 w 456657"/>
              <a:gd name="connsiteY8" fmla="*/ 396127 h 456657"/>
              <a:gd name="connsiteX9" fmla="*/ 174626 w 456657"/>
              <a:gd name="connsiteY9" fmla="*/ 396127 h 456657"/>
              <a:gd name="connsiteX10" fmla="*/ 174626 w 456657"/>
              <a:gd name="connsiteY10" fmla="*/ 282031 h 456657"/>
              <a:gd name="connsiteX11" fmla="*/ 60530 w 456657"/>
              <a:gd name="connsiteY11" fmla="*/ 282031 h 456657"/>
              <a:gd name="connsiteX12" fmla="*/ 60530 w 456657"/>
              <a:gd name="connsiteY12" fmla="*/ 174626 h 4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657" h="456657">
                <a:moveTo>
                  <a:pt x="60530" y="174626"/>
                </a:moveTo>
                <a:lnTo>
                  <a:pt x="174626" y="174626"/>
                </a:lnTo>
                <a:lnTo>
                  <a:pt x="174626" y="60530"/>
                </a:lnTo>
                <a:lnTo>
                  <a:pt x="282031" y="60530"/>
                </a:lnTo>
                <a:lnTo>
                  <a:pt x="282031" y="174626"/>
                </a:lnTo>
                <a:lnTo>
                  <a:pt x="396127" y="174626"/>
                </a:lnTo>
                <a:lnTo>
                  <a:pt x="396127" y="282031"/>
                </a:lnTo>
                <a:lnTo>
                  <a:pt x="282031" y="282031"/>
                </a:lnTo>
                <a:lnTo>
                  <a:pt x="282031" y="396127"/>
                </a:lnTo>
                <a:lnTo>
                  <a:pt x="174626" y="396127"/>
                </a:lnTo>
                <a:lnTo>
                  <a:pt x="174626" y="282031"/>
                </a:lnTo>
                <a:lnTo>
                  <a:pt x="60530" y="282031"/>
                </a:lnTo>
                <a:lnTo>
                  <a:pt x="60530" y="17462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0530" tIns="174626" rIns="60530" bIns="174626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2040758" y="3471172"/>
            <a:ext cx="1184418" cy="1184416"/>
          </a:xfrm>
          <a:custGeom>
            <a:avLst/>
            <a:gdLst>
              <a:gd name="connsiteX0" fmla="*/ 0 w 787341"/>
              <a:gd name="connsiteY0" fmla="*/ 393671 h 787341"/>
              <a:gd name="connsiteX1" fmla="*/ 393671 w 787341"/>
              <a:gd name="connsiteY1" fmla="*/ 0 h 787341"/>
              <a:gd name="connsiteX2" fmla="*/ 787342 w 787341"/>
              <a:gd name="connsiteY2" fmla="*/ 393671 h 787341"/>
              <a:gd name="connsiteX3" fmla="*/ 393671 w 787341"/>
              <a:gd name="connsiteY3" fmla="*/ 787342 h 787341"/>
              <a:gd name="connsiteX4" fmla="*/ 0 w 787341"/>
              <a:gd name="connsiteY4" fmla="*/ 393671 h 78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341" h="787341">
                <a:moveTo>
                  <a:pt x="0" y="393671"/>
                </a:moveTo>
                <a:cubicBezTo>
                  <a:pt x="0" y="176253"/>
                  <a:pt x="176253" y="0"/>
                  <a:pt x="393671" y="0"/>
                </a:cubicBezTo>
                <a:cubicBezTo>
                  <a:pt x="611089" y="0"/>
                  <a:pt x="787342" y="176253"/>
                  <a:pt x="787342" y="393671"/>
                </a:cubicBezTo>
                <a:cubicBezTo>
                  <a:pt x="787342" y="611089"/>
                  <a:pt x="611089" y="787342"/>
                  <a:pt x="393671" y="787342"/>
                </a:cubicBezTo>
                <a:cubicBezTo>
                  <a:pt x="176253" y="787342"/>
                  <a:pt x="0" y="611089"/>
                  <a:pt x="0" y="393671"/>
                </a:cubicBezTo>
                <a:close/>
              </a:path>
            </a:pathLst>
          </a:cu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Подрядчики</a:t>
            </a:r>
            <a:endParaRPr lang="ru-RU" sz="16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8447"/>
            <a:ext cx="6459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266.1. Объекты государственного (муниципального) финансового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Объектами государственного (муниципального) финансового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являются: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…………………………………….…………………………………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(поставщиками, подрядчиками)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(соглашениям), заключенным в целях исполнения договоров (соглашений)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средств из соответствующего бюджета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государственных (муниципальных) контрактов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,……………………………;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uhamadiev\Pictures\untitl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071535"/>
            <a:ext cx="2146010" cy="18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uhamadiev\Pictures\возмещение-ущерб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419622"/>
            <a:ext cx="2146010" cy="16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969110" y="838447"/>
            <a:ext cx="2125164" cy="5091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Предписание органа контроля</a:t>
            </a:r>
            <a:endParaRPr lang="ru-RU" sz="1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3290216"/>
            <a:ext cx="1546326" cy="1546326"/>
            <a:chOff x="2111177" y="517"/>
            <a:chExt cx="787341" cy="787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2111177" y="517"/>
              <a:ext cx="787341" cy="78734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2111177" y="115820"/>
              <a:ext cx="787341" cy="556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Исполнители</a:t>
              </a:r>
              <a:endParaRPr lang="ru-RU" sz="1600" kern="1200" dirty="0"/>
            </a:p>
          </p:txBody>
        </p:sp>
      </p:grpSp>
      <p:sp>
        <p:nvSpPr>
          <p:cNvPr id="13" name="Равно 12"/>
          <p:cNvSpPr/>
          <p:nvPr/>
        </p:nvSpPr>
        <p:spPr>
          <a:xfrm>
            <a:off x="4776808" y="3867894"/>
            <a:ext cx="390970" cy="390970"/>
          </a:xfrm>
          <a:prstGeom prst="mathEqual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640674" y="3856761"/>
            <a:ext cx="413240" cy="413238"/>
          </a:xfrm>
          <a:custGeom>
            <a:avLst/>
            <a:gdLst>
              <a:gd name="connsiteX0" fmla="*/ 60530 w 456657"/>
              <a:gd name="connsiteY0" fmla="*/ 174626 h 456657"/>
              <a:gd name="connsiteX1" fmla="*/ 174626 w 456657"/>
              <a:gd name="connsiteY1" fmla="*/ 174626 h 456657"/>
              <a:gd name="connsiteX2" fmla="*/ 174626 w 456657"/>
              <a:gd name="connsiteY2" fmla="*/ 60530 h 456657"/>
              <a:gd name="connsiteX3" fmla="*/ 282031 w 456657"/>
              <a:gd name="connsiteY3" fmla="*/ 60530 h 456657"/>
              <a:gd name="connsiteX4" fmla="*/ 282031 w 456657"/>
              <a:gd name="connsiteY4" fmla="*/ 174626 h 456657"/>
              <a:gd name="connsiteX5" fmla="*/ 396127 w 456657"/>
              <a:gd name="connsiteY5" fmla="*/ 174626 h 456657"/>
              <a:gd name="connsiteX6" fmla="*/ 396127 w 456657"/>
              <a:gd name="connsiteY6" fmla="*/ 282031 h 456657"/>
              <a:gd name="connsiteX7" fmla="*/ 282031 w 456657"/>
              <a:gd name="connsiteY7" fmla="*/ 282031 h 456657"/>
              <a:gd name="connsiteX8" fmla="*/ 282031 w 456657"/>
              <a:gd name="connsiteY8" fmla="*/ 396127 h 456657"/>
              <a:gd name="connsiteX9" fmla="*/ 174626 w 456657"/>
              <a:gd name="connsiteY9" fmla="*/ 396127 h 456657"/>
              <a:gd name="connsiteX10" fmla="*/ 174626 w 456657"/>
              <a:gd name="connsiteY10" fmla="*/ 282031 h 456657"/>
              <a:gd name="connsiteX11" fmla="*/ 60530 w 456657"/>
              <a:gd name="connsiteY11" fmla="*/ 282031 h 456657"/>
              <a:gd name="connsiteX12" fmla="*/ 60530 w 456657"/>
              <a:gd name="connsiteY12" fmla="*/ 174626 h 45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657" h="456657">
                <a:moveTo>
                  <a:pt x="60530" y="174626"/>
                </a:moveTo>
                <a:lnTo>
                  <a:pt x="174626" y="174626"/>
                </a:lnTo>
                <a:lnTo>
                  <a:pt x="174626" y="60530"/>
                </a:lnTo>
                <a:lnTo>
                  <a:pt x="282031" y="60530"/>
                </a:lnTo>
                <a:lnTo>
                  <a:pt x="282031" y="174626"/>
                </a:lnTo>
                <a:lnTo>
                  <a:pt x="396127" y="174626"/>
                </a:lnTo>
                <a:lnTo>
                  <a:pt x="396127" y="282031"/>
                </a:lnTo>
                <a:lnTo>
                  <a:pt x="282031" y="282031"/>
                </a:lnTo>
                <a:lnTo>
                  <a:pt x="282031" y="396127"/>
                </a:lnTo>
                <a:lnTo>
                  <a:pt x="174626" y="396127"/>
                </a:lnTo>
                <a:lnTo>
                  <a:pt x="174626" y="282031"/>
                </a:lnTo>
                <a:lnTo>
                  <a:pt x="60530" y="282031"/>
                </a:lnTo>
                <a:lnTo>
                  <a:pt x="60530" y="17462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60530" tIns="174626" rIns="60530" bIns="174626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5148064" y="3276038"/>
            <a:ext cx="1574682" cy="1574682"/>
          </a:xfrm>
          <a:custGeom>
            <a:avLst/>
            <a:gdLst>
              <a:gd name="connsiteX0" fmla="*/ 0 w 1574682"/>
              <a:gd name="connsiteY0" fmla="*/ 787341 h 1574682"/>
              <a:gd name="connsiteX1" fmla="*/ 787341 w 1574682"/>
              <a:gd name="connsiteY1" fmla="*/ 0 h 1574682"/>
              <a:gd name="connsiteX2" fmla="*/ 1574682 w 1574682"/>
              <a:gd name="connsiteY2" fmla="*/ 787341 h 1574682"/>
              <a:gd name="connsiteX3" fmla="*/ 787341 w 1574682"/>
              <a:gd name="connsiteY3" fmla="*/ 1574682 h 1574682"/>
              <a:gd name="connsiteX4" fmla="*/ 0 w 1574682"/>
              <a:gd name="connsiteY4" fmla="*/ 787341 h 15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682" h="1574682">
                <a:moveTo>
                  <a:pt x="0" y="787341"/>
                </a:moveTo>
                <a:cubicBezTo>
                  <a:pt x="0" y="352505"/>
                  <a:pt x="352505" y="0"/>
                  <a:pt x="787341" y="0"/>
                </a:cubicBezTo>
                <a:cubicBezTo>
                  <a:pt x="1222177" y="0"/>
                  <a:pt x="1574682" y="352505"/>
                  <a:pt x="1574682" y="787341"/>
                </a:cubicBezTo>
                <a:cubicBezTo>
                  <a:pt x="1574682" y="1222177"/>
                  <a:pt x="1222177" y="1574682"/>
                  <a:pt x="787341" y="1574682"/>
                </a:cubicBezTo>
                <a:cubicBezTo>
                  <a:pt x="352505" y="1574682"/>
                  <a:pt x="0" y="1222177"/>
                  <a:pt x="0" y="787341"/>
                </a:cubicBezTo>
                <a:close/>
              </a:path>
            </a:pathLst>
          </a:cu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277" tIns="257277" rIns="257277" bIns="25727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/>
              <a:t>объекты контроля </a:t>
            </a:r>
            <a:endParaRPr lang="ru-RU" sz="2100" kern="1200" dirty="0"/>
          </a:p>
        </p:txBody>
      </p:sp>
    </p:spTree>
    <p:extLst>
      <p:ext uri="{BB962C8B-B14F-4D97-AF65-F5344CB8AC3E}">
        <p14:creationId xmlns:p14="http://schemas.microsoft.com/office/powerpoint/2010/main" val="37730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803998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843558"/>
            <a:ext cx="2736304" cy="2736304"/>
            <a:chOff x="232445" y="843558"/>
            <a:chExt cx="2736304" cy="2736304"/>
          </a:xfrm>
        </p:grpSpPr>
        <p:sp>
          <p:nvSpPr>
            <p:cNvPr id="3" name="сплошной овал 2"/>
            <p:cNvSpPr/>
            <p:nvPr/>
          </p:nvSpPr>
          <p:spPr>
            <a:xfrm>
              <a:off x="232445" y="843558"/>
              <a:ext cx="2736304" cy="2736304"/>
            </a:xfrm>
            <a:prstGeom prst="ellipse">
              <a:avLst/>
            </a:prstGeom>
            <a:noFill/>
            <a:ln>
              <a:gradFill flip="none" rotWithShape="1">
                <a:gsLst>
                  <a:gs pos="50000">
                    <a:srgbClr val="1F497D"/>
                  </a:gs>
                  <a:gs pos="51000">
                    <a:schemeClr val="tx2">
                      <a:alpha val="0"/>
                    </a:schemeClr>
                  </a:gs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32445" y="843558"/>
              <a:ext cx="2736304" cy="2736304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59832" y="843558"/>
            <a:ext cx="2736304" cy="2736304"/>
            <a:chOff x="3059832" y="843558"/>
            <a:chExt cx="2736304" cy="2736304"/>
          </a:xfrm>
        </p:grpSpPr>
        <p:sp>
          <p:nvSpPr>
            <p:cNvPr id="4" name="сплошной овал 3"/>
            <p:cNvSpPr/>
            <p:nvPr/>
          </p:nvSpPr>
          <p:spPr>
            <a:xfrm>
              <a:off x="3059832" y="843558"/>
              <a:ext cx="2736304" cy="2736304"/>
            </a:xfrm>
            <a:prstGeom prst="ellipse">
              <a:avLst/>
            </a:prstGeom>
            <a:noFill/>
            <a:ln>
              <a:gradFill flip="none" rotWithShape="1">
                <a:gsLst>
                  <a:gs pos="50000">
                    <a:srgbClr val="1F497D"/>
                  </a:gs>
                  <a:gs pos="51000">
                    <a:schemeClr val="tx2">
                      <a:alpha val="0"/>
                    </a:schemeClr>
                  </a:gs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16200000" scaled="0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059832" y="843558"/>
              <a:ext cx="2736304" cy="2736304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12160" y="843558"/>
            <a:ext cx="2736304" cy="2736304"/>
            <a:chOff x="6156176" y="843558"/>
            <a:chExt cx="2736304" cy="2736304"/>
          </a:xfrm>
        </p:grpSpPr>
        <p:sp>
          <p:nvSpPr>
            <p:cNvPr id="5" name="сплошной овал 1"/>
            <p:cNvSpPr/>
            <p:nvPr/>
          </p:nvSpPr>
          <p:spPr>
            <a:xfrm>
              <a:off x="6156176" y="843558"/>
              <a:ext cx="2736304" cy="2736304"/>
            </a:xfrm>
            <a:prstGeom prst="ellipse">
              <a:avLst/>
            </a:prstGeom>
            <a:noFill/>
            <a:ln>
              <a:gradFill flip="none" rotWithShape="1">
                <a:gsLst>
                  <a:gs pos="50000">
                    <a:srgbClr val="1F497D"/>
                  </a:gs>
                  <a:gs pos="51000">
                    <a:schemeClr val="tx2">
                      <a:alpha val="0"/>
                    </a:schemeClr>
                  </a:gs>
                  <a:gs pos="0">
                    <a:schemeClr val="tx2"/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156176" y="843558"/>
              <a:ext cx="2736304" cy="2736304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33964" y="1744094"/>
            <a:ext cx="504120" cy="93523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1744094"/>
            <a:ext cx="504120" cy="93523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5986" y="2448016"/>
            <a:ext cx="81463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Фигура, имеющая форму буквы L 13"/>
          <p:cNvSpPr/>
          <p:nvPr/>
        </p:nvSpPr>
        <p:spPr>
          <a:xfrm rot="18614011">
            <a:off x="7890212" y="1418036"/>
            <a:ext cx="1146543" cy="719767"/>
          </a:xfrm>
          <a:prstGeom prst="corner">
            <a:avLst/>
          </a:prstGeom>
          <a:solidFill>
            <a:srgbClr val="FFFF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2499742"/>
            <a:ext cx="2736304" cy="2340000"/>
          </a:xfrm>
          <a:prstGeom prst="rect">
            <a:avLst/>
          </a:prstGeom>
          <a:gradFill>
            <a:gsLst>
              <a:gs pos="0">
                <a:srgbClr val="F9F9F9"/>
              </a:gs>
              <a:gs pos="79000">
                <a:srgbClr val="F9F9F9"/>
              </a:gs>
              <a:gs pos="100000">
                <a:srgbClr val="F9F9F9">
                  <a:alpha val="74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44000"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соблюдение правил нормирования</a:t>
            </a:r>
            <a:endParaRPr lang="ru-RU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определение </a:t>
            </a:r>
            <a:r>
              <a: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обоснование </a:t>
            </a:r>
            <a:r>
              <a: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НМЦК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применение </a:t>
            </a:r>
            <a:r>
              <a: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заказчиком мер </a:t>
            </a: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ответственности за нарушение условий контракта</a:t>
            </a:r>
            <a:endParaRPr lang="ru-RU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соответствие </a:t>
            </a:r>
            <a:r>
              <a: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поставленного </a:t>
            </a: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товара условиям контракта и целям закупки</a:t>
            </a:r>
            <a:endParaRPr lang="ru-RU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своевременность, полнота </a:t>
            </a:r>
            <a:r>
              <a:rPr lang="ru-RU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 достоверности отражения в документах </a:t>
            </a:r>
            <a:r>
              <a:rPr lang="ru-RU" sz="11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учета</a:t>
            </a:r>
            <a:endParaRPr lang="ru-RU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59832" y="2571749"/>
            <a:ext cx="2736000" cy="2530267"/>
          </a:xfrm>
          <a:prstGeom prst="rect">
            <a:avLst/>
          </a:prstGeom>
          <a:gradFill>
            <a:gsLst>
              <a:gs pos="0">
                <a:srgbClr val="F9F9F9"/>
              </a:gs>
              <a:gs pos="79000">
                <a:srgbClr val="F9F9F9"/>
              </a:gs>
              <a:gs pos="100000">
                <a:srgbClr val="F9F9F9">
                  <a:alpha val="74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44000">
            <a:no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Включены</a:t>
            </a:r>
            <a:r>
              <a:rPr lang="ru-RU" sz="1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полномочия по контролю в сфере закупок, предусмотренные  </a:t>
            </a:r>
            <a:b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частью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 ст. 99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44-ФЗ;</a:t>
            </a:r>
          </a:p>
          <a:p>
            <a:endParaRPr lang="ru-RU" sz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Понятие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бюджетного нарушения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дополняется: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нарушением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требований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планированию, обоснованию закупок;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 изменению, расторжению контракта;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исполнению условий контрактов</a:t>
            </a:r>
          </a:p>
          <a:p>
            <a:pPr marL="361950" indent="-361950"/>
            <a:endParaRPr lang="ru-R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61950" indent="-361950"/>
            <a:endParaRPr lang="ru-R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12464" y="2571750"/>
            <a:ext cx="2736000" cy="2340000"/>
          </a:xfrm>
          <a:prstGeom prst="rect">
            <a:avLst/>
          </a:prstGeom>
          <a:gradFill>
            <a:gsLst>
              <a:gs pos="0">
                <a:srgbClr val="F9F9F9"/>
              </a:gs>
              <a:gs pos="79000">
                <a:srgbClr val="F9F9F9"/>
              </a:gs>
              <a:gs pos="100000">
                <a:srgbClr val="F9F9F9">
                  <a:alpha val="74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44000"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82563" lvl="0" indent="-18256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</a:rPr>
              <a:t>Система федеральных стандартов </a:t>
            </a:r>
            <a:r>
              <a:rPr lang="ru-RU" sz="1200" dirty="0" smtClean="0">
                <a:solidFill>
                  <a:schemeClr val="tx1"/>
                </a:solidFill>
              </a:rPr>
              <a:t>Г(М)ФК </a:t>
            </a:r>
            <a:r>
              <a:rPr lang="ru-RU" sz="1200" dirty="0">
                <a:solidFill>
                  <a:schemeClr val="tx1"/>
                </a:solidFill>
              </a:rPr>
              <a:t>включает </a:t>
            </a:r>
            <a:r>
              <a:rPr lang="ru-RU" sz="1200" b="1" dirty="0">
                <a:solidFill>
                  <a:schemeClr val="tx1"/>
                </a:solidFill>
              </a:rPr>
              <a:t>единые правила </a:t>
            </a:r>
            <a:r>
              <a:rPr lang="ru-RU" sz="1200" dirty="0">
                <a:solidFill>
                  <a:schemeClr val="tx1"/>
                </a:solidFill>
              </a:rPr>
              <a:t>контроля, в том числе в отношении финконтроля в сфере закупок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Возможность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направления в суды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исков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 признании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осуществленных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закупок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недействительными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339752" y="1851670"/>
            <a:ext cx="1152000" cy="792088"/>
          </a:xfrm>
          <a:prstGeom prst="rightArrow">
            <a:avLst>
              <a:gd name="adj1" fmla="val 49975"/>
              <a:gd name="adj2" fmla="val 50000"/>
            </a:avLst>
          </a:prstGeom>
          <a:solidFill>
            <a:srgbClr val="FFFF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580112" y="1851670"/>
            <a:ext cx="1152000" cy="792088"/>
          </a:xfrm>
          <a:prstGeom prst="rightArrow">
            <a:avLst>
              <a:gd name="adj1" fmla="val 49975"/>
              <a:gd name="adj2" fmla="val 50000"/>
            </a:avLst>
          </a:prstGeom>
          <a:solidFill>
            <a:srgbClr val="FFFF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араллелограмм 41"/>
          <p:cNvSpPr/>
          <p:nvPr/>
        </p:nvSpPr>
        <p:spPr>
          <a:xfrm>
            <a:off x="4995330" y="2066400"/>
            <a:ext cx="1017134" cy="367200"/>
          </a:xfrm>
          <a:prstGeom prst="parallelogram">
            <a:avLst>
              <a:gd name="adj" fmla="val 79204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1619672" y="2066400"/>
            <a:ext cx="1080120" cy="367200"/>
          </a:xfrm>
          <a:prstGeom prst="parallelogram">
            <a:avLst>
              <a:gd name="adj" fmla="val 79204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047906"/>
            <a:ext cx="232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Часть 8 ст. 99 44-ФЗ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847254" y="909618"/>
            <a:ext cx="1161460" cy="1138288"/>
            <a:chOff x="3760968" y="2973978"/>
            <a:chExt cx="1856176" cy="1819144"/>
          </a:xfrm>
          <a:effectLst>
            <a:outerShdw blurRad="76200" dist="38100" dir="1800000" sx="102000" sy="102000" algn="tl" rotWithShape="0">
              <a:prstClr val="black">
                <a:alpha val="41000"/>
              </a:prstClr>
            </a:outerShdw>
          </a:effectLst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000" y="2973978"/>
              <a:ext cx="1819144" cy="1819144"/>
            </a:xfrm>
            <a:prstGeom prst="rect">
              <a:avLst/>
            </a:prstGeom>
            <a:scene3d>
              <a:camera prst="orthographicFront">
                <a:rot lat="26114" lon="1198864" rev="21301135"/>
              </a:camera>
              <a:lightRig rig="threePt" dir="t"/>
            </a:scene3d>
            <a:sp3d z="6350"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2973978"/>
              <a:ext cx="1819144" cy="1819144"/>
            </a:xfrm>
            <a:prstGeom prst="rect">
              <a:avLst/>
            </a:prstGeom>
            <a:scene3d>
              <a:camera prst="orthographicFront">
                <a:rot lat="26114" lon="1198864" rev="21301135"/>
              </a:camera>
              <a:lightRig rig="threePt" dir="t"/>
            </a:scene3d>
            <a:sp3d z="6350"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0968" y="2973978"/>
              <a:ext cx="1819144" cy="1819144"/>
            </a:xfrm>
            <a:prstGeom prst="rect">
              <a:avLst/>
            </a:prstGeom>
            <a:scene3d>
              <a:camera prst="orthographicFront">
                <a:rot lat="26114" lon="1198864" rev="21301135"/>
              </a:camera>
              <a:lightRig rig="threePt" dir="t"/>
            </a:scene3d>
            <a:sp3d z="6350"/>
          </p:spPr>
        </p:pic>
      </p:grpSp>
      <p:pic>
        <p:nvPicPr>
          <p:cNvPr id="35" name="Picture 7" descr="Картинки по запросу 44 фз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015854"/>
            <a:ext cx="1296142" cy="9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406830" y="2047906"/>
            <a:ext cx="2533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ст.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269.2, 306.1 БК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РФ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57184" y="2047906"/>
            <a:ext cx="1246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Результат</a:t>
            </a:r>
            <a:endParaRPr lang="ru-RU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-2053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УТОЧНЕНИЕ ПОЛНОМОЧИЙ ОРГАНОВ Г(М)ФК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статья 269.2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114" y="1034970"/>
            <a:ext cx="816700" cy="8167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9" name="Прямоугольник 48"/>
          <p:cNvSpPr/>
          <p:nvPr/>
        </p:nvSpPr>
        <p:spPr>
          <a:xfrm>
            <a:off x="107504" y="4371950"/>
            <a:ext cx="2520280" cy="442035"/>
          </a:xfrm>
          <a:prstGeom prst="rect">
            <a:avLst/>
          </a:prstGeom>
          <a:solidFill>
            <a:srgbClr val="F9F9F9"/>
          </a:solidFill>
          <a:ln w="285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Исключены</a:t>
            </a:r>
            <a:r>
              <a:rPr lang="ru-RU" sz="12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нормы, регулирующие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правила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финконтроля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15752" y="2761321"/>
            <a:ext cx="0" cy="234069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868144" y="2761321"/>
            <a:ext cx="0" cy="234069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131840" y="2737137"/>
            <a:ext cx="2592288" cy="626701"/>
          </a:xfrm>
          <a:prstGeom prst="rect">
            <a:avLst/>
          </a:prstGeom>
          <a:solidFill>
            <a:srgbClr val="F9F9F9"/>
          </a:solidFill>
          <a:ln w="285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Включены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полномочия по контролю в сфере закупок, предусмотренные  </a:t>
            </a:r>
            <a:b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частью 8 ст. 99 44-ФЗ;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69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8944" y="1059582"/>
            <a:ext cx="865353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Расширен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контроль за достоверностью отчетности о реализации госпрограмм, дополнив его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контролем за достоверностью других отчетов о результатах предоставления (использования) средств бюджета,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межбюджетных субсидий</a:t>
            </a:r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Созданы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условия для подключения органов внутреннего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госфинконтроля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к государственным и муниципальным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информационным системам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053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УТОЧНЕНИЕ ПОЛНОМОЧИЙ ОРГАНОВ Г(М)ФК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статья 269.2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89754" y="975380"/>
            <a:ext cx="2741084" cy="375661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МБТ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РАЗГРАНИЧЕНИЕ ПОЛНОМОЧИЙ ОРГАНОВ ГФК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КОНТРОЛЮ МЕЖБЮДЖЕТНЫХ ТРАНСФЕРТОВ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99040" y="1479396"/>
            <a:ext cx="2315774" cy="804282"/>
          </a:xfrm>
          <a:prstGeom prst="rect">
            <a:avLst/>
          </a:prstGeom>
          <a:ln w="9525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Федеральный бюджет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975380"/>
            <a:ext cx="2448272" cy="10923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04000" rIns="0" rtlCol="0" anchor="ctr"/>
          <a:lstStyle/>
          <a:p>
            <a:pPr algn="ctr"/>
            <a:r>
              <a:rPr lang="ru-RU" dirty="0" smtClean="0"/>
              <a:t>Федеральное казначейство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99040" y="2451544"/>
            <a:ext cx="2315774" cy="804282"/>
          </a:xfrm>
          <a:prstGeom prst="rect">
            <a:avLst/>
          </a:prstGeom>
          <a:ln w="9525"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/>
              <a:t>Бюджет </a:t>
            </a:r>
          </a:p>
          <a:p>
            <a:pPr algn="ctr"/>
            <a:r>
              <a:rPr lang="ru-RU" sz="1600" dirty="0" smtClean="0"/>
              <a:t>Республики Башкортостан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2307528"/>
            <a:ext cx="2448272" cy="10923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04000" rIns="0" rtlCol="0" anchor="ctr"/>
          <a:lstStyle/>
          <a:p>
            <a:pPr algn="ctr"/>
            <a:r>
              <a:rPr lang="ru-RU" sz="1800" dirty="0" smtClean="0"/>
              <a:t>Субъекты РФ </a:t>
            </a:r>
          </a:p>
          <a:p>
            <a:pPr algn="ctr"/>
            <a:r>
              <a:rPr lang="ru-RU" sz="1800" dirty="0" smtClean="0"/>
              <a:t>(Минфин РБ)</a:t>
            </a:r>
            <a:endParaRPr lang="ru-RU" sz="1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99040" y="3405160"/>
            <a:ext cx="2315774" cy="804282"/>
          </a:xfrm>
          <a:prstGeom prst="rect">
            <a:avLst/>
          </a:prstGeom>
          <a:ln w="9525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Местный бюджет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3639676"/>
            <a:ext cx="2448272" cy="10923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12000" rIns="36000" rtlCol="0" anchor="ctr"/>
          <a:lstStyle/>
          <a:p>
            <a:pPr algn="ctr"/>
            <a:r>
              <a:rPr lang="ru-RU" sz="1800" dirty="0" smtClean="0"/>
              <a:t>Муниципальные образования (органы ВМФК)</a:t>
            </a:r>
            <a:endParaRPr lang="ru-RU" sz="1800" dirty="0"/>
          </a:p>
        </p:txBody>
      </p:sp>
      <p:pic>
        <p:nvPicPr>
          <p:cNvPr id="1032" name="Picture 8" descr="https://upload.wikimedia.org/wikipedia/commons/thumb/3/30/Roskazna.png/180px-Roskazn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5" y="1161537"/>
            <a:ext cx="64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t3.ggpht.com/a/AGF-l798lyAnDTYPVanG5g3sDImQJzTF8lh_kBymvw=s900-mo-c-c0xffffffff-rj-k-no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15" y="2493685"/>
            <a:ext cx="6477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sirb.ru/wp-content/uploads/2019/03/Bashkortosta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75" y="3825833"/>
            <a:ext cx="58632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Стрелка вправо 1024"/>
          <p:cNvSpPr/>
          <p:nvPr/>
        </p:nvSpPr>
        <p:spPr>
          <a:xfrm rot="1359243">
            <a:off x="2286051" y="1506349"/>
            <a:ext cx="515235" cy="324000"/>
          </a:xfrm>
          <a:prstGeom prst="rightArrow">
            <a:avLst>
              <a:gd name="adj1" fmla="val 32544"/>
              <a:gd name="adj2" fmla="val 711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2267744" y="2702135"/>
            <a:ext cx="515235" cy="324000"/>
          </a:xfrm>
          <a:prstGeom prst="rightArrow">
            <a:avLst>
              <a:gd name="adj1" fmla="val 32544"/>
              <a:gd name="adj2" fmla="val 7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 rot="20240757" flipV="1">
            <a:off x="2286051" y="3817207"/>
            <a:ext cx="515235" cy="324000"/>
          </a:xfrm>
          <a:prstGeom prst="rightArrow">
            <a:avLst>
              <a:gd name="adj1" fmla="val 32544"/>
              <a:gd name="adj2" fmla="val 711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62868" y="771550"/>
            <a:ext cx="3481132" cy="437195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28575">
            <a:gradFill flip="none" rotWithShape="1">
              <a:gsLst>
                <a:gs pos="51700">
                  <a:srgbClr val="D35E2A">
                    <a:alpha val="0"/>
                  </a:srgbClr>
                </a:gs>
                <a:gs pos="0">
                  <a:schemeClr val="accent2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0" rtlCol="0" anchor="t"/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Объекты контроля: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5114814" y="1719537"/>
            <a:ext cx="537306" cy="324000"/>
          </a:xfrm>
          <a:prstGeom prst="rightArrow">
            <a:avLst>
              <a:gd name="adj1" fmla="val 32544"/>
              <a:gd name="adj2" fmla="val 71160"/>
            </a:avLst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>
            <a:off x="5114814" y="2702135"/>
            <a:ext cx="537306" cy="324000"/>
          </a:xfrm>
          <a:prstGeom prst="rightArrow">
            <a:avLst>
              <a:gd name="adj1" fmla="val 32544"/>
              <a:gd name="adj2" fmla="val 71160"/>
            </a:avLst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 flipV="1">
            <a:off x="5114814" y="3645301"/>
            <a:ext cx="537306" cy="324000"/>
          </a:xfrm>
          <a:prstGeom prst="rightArrow">
            <a:avLst>
              <a:gd name="adj1" fmla="val 32544"/>
              <a:gd name="adj2" fmla="val 71160"/>
            </a:avLst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62868" y="1161537"/>
            <a:ext cx="3481132" cy="1290007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29000"/>
                </a:schemeClr>
              </a:gs>
              <a:gs pos="35000">
                <a:schemeClr val="accent4">
                  <a:tint val="37000"/>
                  <a:satMod val="300000"/>
                  <a:alpha val="66000"/>
                </a:schemeClr>
              </a:gs>
              <a:gs pos="100000">
                <a:schemeClr val="accent4">
                  <a:tint val="15000"/>
                  <a:satMod val="350000"/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142F50"/>
                </a:solidFill>
              </a:rPr>
              <a:t>ГАБС ФБ;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i="1" dirty="0" err="1" smtClean="0">
                <a:solidFill>
                  <a:srgbClr val="142F50"/>
                </a:solidFill>
              </a:rPr>
              <a:t>финорганы</a:t>
            </a:r>
            <a:r>
              <a:rPr lang="ru-RU" sz="1400" b="1" i="1" dirty="0" smtClean="0">
                <a:solidFill>
                  <a:srgbClr val="142F50"/>
                </a:solidFill>
              </a:rPr>
              <a:t> и ГАБС, </a:t>
            </a:r>
            <a:r>
              <a:rPr lang="ru-RU" sz="1400" b="1" i="1" u="sng" dirty="0" smtClean="0">
                <a:solidFill>
                  <a:srgbClr val="142F50"/>
                </a:solidFill>
              </a:rPr>
              <a:t>высшие органы </a:t>
            </a:r>
            <a:r>
              <a:rPr lang="ru-RU" sz="1400" b="1" i="1" u="sng" dirty="0" err="1" smtClean="0">
                <a:solidFill>
                  <a:srgbClr val="142F50"/>
                </a:solidFill>
              </a:rPr>
              <a:t>гос.власти</a:t>
            </a:r>
            <a:r>
              <a:rPr lang="ru-RU" sz="1400" b="1" i="1" u="sng" dirty="0" smtClean="0">
                <a:solidFill>
                  <a:srgbClr val="142F50"/>
                </a:solidFill>
              </a:rPr>
              <a:t> субъектов РФ</a:t>
            </a:r>
            <a:r>
              <a:rPr lang="ru-RU" sz="1400" i="1" dirty="0" smtClean="0">
                <a:solidFill>
                  <a:srgbClr val="142F50"/>
                </a:solidFill>
              </a:rPr>
              <a:t>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1" dirty="0" err="1" smtClean="0">
                <a:solidFill>
                  <a:srgbClr val="142F50"/>
                </a:solidFill>
              </a:rPr>
              <a:t>финорганы</a:t>
            </a:r>
            <a:r>
              <a:rPr lang="ru-RU" sz="1400" i="1" dirty="0" smtClean="0">
                <a:solidFill>
                  <a:srgbClr val="142F50"/>
                </a:solidFill>
              </a:rPr>
              <a:t> и </a:t>
            </a:r>
            <a:r>
              <a:rPr lang="ru-RU" sz="1400" i="1" dirty="0">
                <a:solidFill>
                  <a:srgbClr val="142F50"/>
                </a:solidFill>
              </a:rPr>
              <a:t>ГАБС </a:t>
            </a:r>
            <a:r>
              <a:rPr lang="ru-RU" sz="1400" i="1" dirty="0" smtClean="0">
                <a:solidFill>
                  <a:srgbClr val="142F50"/>
                </a:solidFill>
              </a:rPr>
              <a:t>МО, </a:t>
            </a:r>
            <a:r>
              <a:rPr lang="ru-RU" sz="1400" i="1" dirty="0">
                <a:solidFill>
                  <a:srgbClr val="142F50"/>
                </a:solidFill>
              </a:rPr>
              <a:t>которым предоставлены МБТ;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i="1" u="sng" dirty="0" err="1" smtClean="0">
                <a:solidFill>
                  <a:srgbClr val="142F50"/>
                </a:solidFill>
              </a:rPr>
              <a:t>Юр.лица</a:t>
            </a:r>
            <a:r>
              <a:rPr lang="ru-RU" sz="1400" b="1" i="1" u="sng" dirty="0">
                <a:solidFill>
                  <a:srgbClr val="142F50"/>
                </a:solidFill>
              </a:rPr>
              <a:t>, ИП и </a:t>
            </a:r>
            <a:r>
              <a:rPr lang="ru-RU" sz="1400" b="1" i="1" u="sng" dirty="0" err="1">
                <a:solidFill>
                  <a:srgbClr val="142F50"/>
                </a:solidFill>
              </a:rPr>
              <a:t>физ.лица</a:t>
            </a:r>
            <a:endParaRPr lang="ru-RU" sz="1400" b="1" i="1" u="sng" dirty="0">
              <a:solidFill>
                <a:srgbClr val="142F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2868" y="2451545"/>
            <a:ext cx="3481132" cy="840284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6000"/>
                </a:schemeClr>
              </a:gs>
              <a:gs pos="35000">
                <a:schemeClr val="accent5">
                  <a:tint val="37000"/>
                  <a:satMod val="300000"/>
                  <a:alpha val="57000"/>
                </a:schemeClr>
              </a:gs>
              <a:gs pos="100000">
                <a:schemeClr val="accent5">
                  <a:tint val="15000"/>
                  <a:satMod val="350000"/>
                  <a:alpha val="51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142F50"/>
                </a:solidFill>
              </a:rPr>
              <a:t>ГАБС РБ, предоставивших МБТ</a:t>
            </a:r>
            <a:r>
              <a:rPr lang="ru-RU" sz="1400" i="1" dirty="0" smtClean="0">
                <a:solidFill>
                  <a:srgbClr val="142F50"/>
                </a:solidFill>
              </a:rPr>
              <a:t>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1" dirty="0" err="1" smtClean="0">
                <a:solidFill>
                  <a:srgbClr val="142F50"/>
                </a:solidFill>
              </a:rPr>
              <a:t>финорганы</a:t>
            </a:r>
            <a:r>
              <a:rPr lang="ru-RU" sz="1400" i="1" dirty="0" smtClean="0">
                <a:solidFill>
                  <a:srgbClr val="142F50"/>
                </a:solidFill>
              </a:rPr>
              <a:t> и ГАБС РБ, </a:t>
            </a:r>
            <a:r>
              <a:rPr lang="ru-RU" sz="1400" i="1" u="sng" dirty="0" smtClean="0">
                <a:solidFill>
                  <a:srgbClr val="142F50"/>
                </a:solidFill>
              </a:rPr>
              <a:t>МО</a:t>
            </a:r>
            <a:r>
              <a:rPr lang="ru-RU" sz="1400" i="1" dirty="0" smtClean="0">
                <a:solidFill>
                  <a:srgbClr val="142F50"/>
                </a:solidFill>
              </a:rPr>
              <a:t>, которым предоставлены МБТ;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i="1" u="sng" dirty="0" err="1" smtClean="0">
                <a:solidFill>
                  <a:srgbClr val="142F50"/>
                </a:solidFill>
              </a:rPr>
              <a:t>Юр.лица</a:t>
            </a:r>
            <a:r>
              <a:rPr lang="ru-RU" sz="1400" b="1" i="1" u="sng" dirty="0">
                <a:solidFill>
                  <a:srgbClr val="142F50"/>
                </a:solidFill>
              </a:rPr>
              <a:t>, ИП и </a:t>
            </a:r>
            <a:r>
              <a:rPr lang="ru-RU" sz="1400" b="1" i="1" u="sng" dirty="0" err="1" smtClean="0">
                <a:solidFill>
                  <a:srgbClr val="142F50"/>
                </a:solidFill>
              </a:rPr>
              <a:t>физ.лица</a:t>
            </a:r>
            <a:endParaRPr lang="ru-RU" sz="1400" b="1" i="1" u="sng" dirty="0" smtClean="0">
              <a:solidFill>
                <a:srgbClr val="142F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62868" y="3291829"/>
            <a:ext cx="3481132" cy="104008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3000"/>
                </a:schemeClr>
              </a:gs>
              <a:gs pos="35000">
                <a:schemeClr val="accent3">
                  <a:tint val="37000"/>
                  <a:satMod val="300000"/>
                  <a:alpha val="53000"/>
                </a:schemeClr>
              </a:gs>
              <a:gs pos="100000">
                <a:schemeClr val="accent3">
                  <a:tint val="15000"/>
                  <a:satMod val="350000"/>
                  <a:alpha val="57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72000" rIns="0" bIns="36000" rtlCol="0" anchor="t"/>
          <a:lstStyle/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rgbClr val="142F50"/>
                </a:solidFill>
              </a:rPr>
              <a:t>ГАБС МО, </a:t>
            </a:r>
            <a:r>
              <a:rPr lang="ru-RU" sz="1400" i="1" dirty="0">
                <a:solidFill>
                  <a:srgbClr val="142F50"/>
                </a:solidFill>
              </a:rPr>
              <a:t>предоставивших МБТ</a:t>
            </a:r>
            <a:r>
              <a:rPr lang="ru-RU" sz="1400" i="1" dirty="0" smtClean="0">
                <a:solidFill>
                  <a:srgbClr val="142F50"/>
                </a:solidFill>
              </a:rPr>
              <a:t>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1" dirty="0" err="1" smtClean="0">
                <a:solidFill>
                  <a:srgbClr val="142F50"/>
                </a:solidFill>
              </a:rPr>
              <a:t>Финорганы</a:t>
            </a:r>
            <a:r>
              <a:rPr lang="ru-RU" sz="1400" i="1" dirty="0" smtClean="0">
                <a:solidFill>
                  <a:srgbClr val="142F50"/>
                </a:solidFill>
              </a:rPr>
              <a:t> и ГАБС, которому предоставлены МБТ;</a:t>
            </a:r>
          </a:p>
          <a:p>
            <a:pPr marL="4635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i="1" u="sng" dirty="0" err="1" smtClean="0">
                <a:solidFill>
                  <a:srgbClr val="142F50"/>
                </a:solidFill>
              </a:rPr>
              <a:t>Юр.лица</a:t>
            </a:r>
            <a:r>
              <a:rPr lang="ru-RU" sz="1400" b="1" i="1" u="sng" dirty="0" smtClean="0">
                <a:solidFill>
                  <a:srgbClr val="142F50"/>
                </a:solidFill>
              </a:rPr>
              <a:t>, ИП и </a:t>
            </a:r>
            <a:r>
              <a:rPr lang="ru-RU" sz="1400" b="1" i="1" u="sng" dirty="0" err="1" smtClean="0">
                <a:solidFill>
                  <a:srgbClr val="142F50"/>
                </a:solidFill>
              </a:rPr>
              <a:t>физ.лица</a:t>
            </a:r>
            <a:endParaRPr lang="ru-RU" sz="1400" b="1" i="1" u="sng" dirty="0" smtClean="0">
              <a:solidFill>
                <a:srgbClr val="142F50"/>
              </a:solidFill>
            </a:endParaRPr>
          </a:p>
        </p:txBody>
      </p:sp>
      <p:pic>
        <p:nvPicPr>
          <p:cNvPr id="1038" name="Рисунок 1037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276" y="4357614"/>
            <a:ext cx="734416" cy="73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9" name="Рисунок 1038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4357614"/>
            <a:ext cx="734416" cy="73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357614"/>
            <a:ext cx="734416" cy="73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8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</Template>
  <TotalTime>11449</TotalTime>
  <Words>3479</Words>
  <Application>Microsoft Office PowerPoint</Application>
  <PresentationFormat>Экран (16:9)</PresentationFormat>
  <Paragraphs>517</Paragraphs>
  <Slides>42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Zased_W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User Windows</cp:lastModifiedBy>
  <cp:revision>924</cp:revision>
  <cp:lastPrinted>2019-08-06T11:32:35Z</cp:lastPrinted>
  <dcterms:created xsi:type="dcterms:W3CDTF">2014-11-07T04:51:16Z</dcterms:created>
  <dcterms:modified xsi:type="dcterms:W3CDTF">2019-10-09T13:34:14Z</dcterms:modified>
</cp:coreProperties>
</file>